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6" r:id="rId3"/>
    <p:sldId id="257" r:id="rId4"/>
    <p:sldId id="271" r:id="rId5"/>
    <p:sldId id="258" r:id="rId6"/>
    <p:sldId id="274" r:id="rId7"/>
    <p:sldId id="259" r:id="rId8"/>
    <p:sldId id="263" r:id="rId9"/>
    <p:sldId id="273" r:id="rId10"/>
    <p:sldId id="264" r:id="rId11"/>
    <p:sldId id="265" r:id="rId12"/>
    <p:sldId id="275" r:id="rId13"/>
    <p:sldId id="266" r:id="rId14"/>
    <p:sldId id="277" r:id="rId15"/>
    <p:sldId id="278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The Future of The Priors School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Parents Briefing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0656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does it mean for us?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285999"/>
            <a:ext cx="9601200" cy="4243589"/>
          </a:xfrm>
        </p:spPr>
        <p:txBody>
          <a:bodyPr>
            <a:normAutofit/>
          </a:bodyPr>
          <a:lstStyle/>
          <a:p>
            <a:pPr lvl="0"/>
            <a:r>
              <a:rPr lang="en-GB" dirty="0" smtClean="0"/>
              <a:t>There is a </a:t>
            </a:r>
            <a:r>
              <a:rPr lang="en-GB" dirty="0"/>
              <a:t>f</a:t>
            </a:r>
            <a:r>
              <a:rPr lang="en-GB" dirty="0" smtClean="0"/>
              <a:t>ocus </a:t>
            </a:r>
            <a:r>
              <a:rPr lang="en-GB" dirty="0"/>
              <a:t>on schools maintaining their own </a:t>
            </a:r>
            <a:r>
              <a:rPr lang="en-GB" dirty="0" smtClean="0"/>
              <a:t>identity – We would remain The Priors School</a:t>
            </a:r>
            <a:endParaRPr lang="en-GB" dirty="0"/>
          </a:p>
          <a:p>
            <a:pPr lvl="0"/>
            <a:r>
              <a:rPr lang="en-GB" dirty="0"/>
              <a:t>Can keep our own </a:t>
            </a:r>
            <a:r>
              <a:rPr lang="en-GB" dirty="0" smtClean="0"/>
              <a:t>staffing structure, budgets and “The Priors way”</a:t>
            </a:r>
            <a:endParaRPr lang="en-GB" dirty="0" smtClean="0"/>
          </a:p>
          <a:p>
            <a:r>
              <a:rPr lang="en-GB" dirty="0"/>
              <a:t>Opportunities for children to access specialist resources and teachers</a:t>
            </a:r>
          </a:p>
          <a:p>
            <a:pPr lvl="0"/>
            <a:r>
              <a:rPr lang="en-GB" dirty="0" smtClean="0"/>
              <a:t>Opportunities for children to work with other children</a:t>
            </a:r>
            <a:endParaRPr lang="en-GB" dirty="0"/>
          </a:p>
          <a:p>
            <a:pPr lvl="0"/>
            <a:r>
              <a:rPr lang="en-GB" dirty="0"/>
              <a:t>Support for middle leaders and phase teams with joint meetings</a:t>
            </a:r>
          </a:p>
          <a:p>
            <a:pPr lvl="0"/>
            <a:r>
              <a:rPr lang="en-GB" dirty="0"/>
              <a:t>Support for heads and governors</a:t>
            </a:r>
          </a:p>
          <a:p>
            <a:pPr lvl="0"/>
            <a:r>
              <a:rPr lang="en-GB" dirty="0"/>
              <a:t>Shared </a:t>
            </a:r>
            <a:r>
              <a:rPr lang="en-GB" dirty="0" smtClean="0"/>
              <a:t>CPD for all staff</a:t>
            </a:r>
          </a:p>
          <a:p>
            <a:pPr lvl="0"/>
            <a:r>
              <a:rPr lang="en-GB" dirty="0" smtClean="0"/>
              <a:t>Potential </a:t>
            </a:r>
            <a:r>
              <a:rPr lang="en-GB" dirty="0"/>
              <a:t>opportunities for staff </a:t>
            </a:r>
            <a:r>
              <a:rPr lang="en-GB" dirty="0" smtClean="0"/>
              <a:t>to develop </a:t>
            </a:r>
            <a:r>
              <a:rPr lang="en-GB" dirty="0"/>
              <a:t>and growth</a:t>
            </a:r>
          </a:p>
          <a:p>
            <a:pPr lvl="0"/>
            <a:r>
              <a:rPr lang="en-GB" dirty="0" smtClean="0"/>
              <a:t>Potential investment </a:t>
            </a:r>
            <a:r>
              <a:rPr lang="en-GB" dirty="0"/>
              <a:t>in the school site and access to larger pots of money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1383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Next steps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Informal consultations -  Staff, parents and local stakeholders</a:t>
            </a:r>
          </a:p>
          <a:p>
            <a:r>
              <a:rPr lang="en-GB" dirty="0" smtClean="0"/>
              <a:t>Due diligence – Us to </a:t>
            </a:r>
            <a:r>
              <a:rPr lang="en-GB" dirty="0" smtClean="0"/>
              <a:t>Warriner and Warriner to </a:t>
            </a:r>
            <a:r>
              <a:rPr lang="en-GB" dirty="0" smtClean="0"/>
              <a:t>us</a:t>
            </a:r>
          </a:p>
          <a:p>
            <a:r>
              <a:rPr lang="en-GB" dirty="0" smtClean="0"/>
              <a:t>Ratify the decision</a:t>
            </a:r>
          </a:p>
          <a:p>
            <a:r>
              <a:rPr lang="en-GB" dirty="0" smtClean="0"/>
              <a:t>Inform the Regional Schools’ Commissioner and </a:t>
            </a:r>
            <a:r>
              <a:rPr lang="en-GB" dirty="0" err="1" smtClean="0"/>
              <a:t>DfE</a:t>
            </a:r>
            <a:endParaRPr lang="en-GB" dirty="0" smtClean="0"/>
          </a:p>
          <a:p>
            <a:r>
              <a:rPr lang="en-GB" dirty="0" smtClean="0"/>
              <a:t>Work with </a:t>
            </a:r>
            <a:r>
              <a:rPr lang="en-GB" dirty="0" smtClean="0"/>
              <a:t>Warriner to </a:t>
            </a:r>
            <a:r>
              <a:rPr lang="en-GB" dirty="0" smtClean="0"/>
              <a:t>transfer to the MAT</a:t>
            </a:r>
          </a:p>
          <a:p>
            <a:r>
              <a:rPr lang="en-GB" dirty="0" smtClean="0"/>
              <a:t>Join the MAT for September </a:t>
            </a:r>
            <a:r>
              <a:rPr lang="en-GB" dirty="0" smtClean="0"/>
              <a:t>2023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288361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due diligence will take place?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3973132"/>
          </a:xfrm>
        </p:spPr>
        <p:txBody>
          <a:bodyPr>
            <a:normAutofit/>
          </a:bodyPr>
          <a:lstStyle/>
          <a:p>
            <a:r>
              <a:rPr lang="en-GB" dirty="0" smtClean="0"/>
              <a:t>Values and ethos</a:t>
            </a:r>
          </a:p>
          <a:p>
            <a:r>
              <a:rPr lang="en-GB" dirty="0" smtClean="0"/>
              <a:t>Leadership</a:t>
            </a:r>
          </a:p>
          <a:p>
            <a:r>
              <a:rPr lang="en-GB" dirty="0" smtClean="0"/>
              <a:t>Finances</a:t>
            </a:r>
          </a:p>
          <a:p>
            <a:r>
              <a:rPr lang="en-GB" dirty="0" smtClean="0"/>
              <a:t>Staffing and contracts</a:t>
            </a:r>
          </a:p>
          <a:p>
            <a:r>
              <a:rPr lang="en-GB" dirty="0" smtClean="0"/>
              <a:t>Land and buildings</a:t>
            </a:r>
          </a:p>
          <a:p>
            <a:r>
              <a:rPr lang="en-GB" dirty="0" smtClean="0"/>
              <a:t>Data and attainment</a:t>
            </a:r>
          </a:p>
          <a:p>
            <a:r>
              <a:rPr lang="en-GB" dirty="0" smtClean="0"/>
              <a:t>Capacity</a:t>
            </a:r>
          </a:p>
          <a:p>
            <a:endParaRPr lang="en-GB" dirty="0"/>
          </a:p>
          <a:p>
            <a:r>
              <a:rPr lang="en-GB" dirty="0" smtClean="0"/>
              <a:t>This goes both ways – </a:t>
            </a:r>
            <a:r>
              <a:rPr lang="en-GB" dirty="0" smtClean="0"/>
              <a:t>Warriner looking </a:t>
            </a:r>
            <a:r>
              <a:rPr lang="en-GB" dirty="0" smtClean="0"/>
              <a:t>at us and us looking at them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26909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Informal Consultation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This begins the consultation about joining the MAT for parents.</a:t>
            </a:r>
          </a:p>
          <a:p>
            <a:r>
              <a:rPr lang="en-GB" dirty="0" smtClean="0"/>
              <a:t>Questions and comments to be brought to me or the governors to respond to – can be emailed, but we will leave a comments box in the entrance lobby.</a:t>
            </a:r>
          </a:p>
          <a:p>
            <a:r>
              <a:rPr lang="en-GB" dirty="0" smtClean="0"/>
              <a:t>We </a:t>
            </a:r>
            <a:r>
              <a:rPr lang="en-GB" dirty="0" smtClean="0"/>
              <a:t>have a </a:t>
            </a:r>
            <a:r>
              <a:rPr lang="en-GB" dirty="0" smtClean="0"/>
              <a:t>MAT section on the school website with all questions and answers published.</a:t>
            </a:r>
          </a:p>
          <a:p>
            <a:r>
              <a:rPr lang="en-GB" dirty="0" smtClean="0"/>
              <a:t>Parent consultation to close </a:t>
            </a:r>
            <a:r>
              <a:rPr lang="en-GB" dirty="0" smtClean="0"/>
              <a:t>5</a:t>
            </a:r>
            <a:r>
              <a:rPr lang="en-GB" baseline="30000" dirty="0" smtClean="0"/>
              <a:t>th</a:t>
            </a:r>
            <a:r>
              <a:rPr lang="en-GB" dirty="0" smtClean="0"/>
              <a:t> September 2022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9607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FAQs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We have FAQs on the school website. Some key questions:</a:t>
            </a:r>
          </a:p>
          <a:p>
            <a:endParaRPr lang="en-GB" dirty="0"/>
          </a:p>
          <a:p>
            <a:r>
              <a:rPr lang="en-GB" b="1" dirty="0"/>
              <a:t>Will the school keep the money it raises for itself?</a:t>
            </a:r>
            <a:endParaRPr lang="en-GB" dirty="0"/>
          </a:p>
          <a:p>
            <a:r>
              <a:rPr lang="en-GB" b="1" dirty="0"/>
              <a:t>Does being part of a MAT help The Priors with compliance?</a:t>
            </a:r>
            <a:endParaRPr lang="en-GB" dirty="0"/>
          </a:p>
          <a:p>
            <a:r>
              <a:rPr lang="en-GB" b="1" dirty="0"/>
              <a:t>Why are you only looking at one MAT?</a:t>
            </a:r>
            <a:endParaRPr lang="en-GB" dirty="0"/>
          </a:p>
          <a:p>
            <a:r>
              <a:rPr lang="en-GB" b="1" dirty="0"/>
              <a:t>Will The Priors maintain control of its own staffing</a:t>
            </a:r>
            <a:r>
              <a:rPr lang="en-GB" b="1" dirty="0" smtClean="0"/>
              <a:t>?</a:t>
            </a:r>
          </a:p>
          <a:p>
            <a:r>
              <a:rPr lang="en-GB" b="1" dirty="0" smtClean="0"/>
              <a:t>Does this impact on our children going to Southam College?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58750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Any questions for the governors, myself or Dr Kay?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4546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The Priors School?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Free </a:t>
            </a:r>
            <a:r>
              <a:rPr lang="en-GB" dirty="0"/>
              <a:t>schools are funded by the government but are not run by the local authority. </a:t>
            </a:r>
            <a:r>
              <a:rPr lang="en-GB" dirty="0" smtClean="0"/>
              <a:t>We </a:t>
            </a:r>
            <a:r>
              <a:rPr lang="en-GB" dirty="0"/>
              <a:t>have more control over how </a:t>
            </a:r>
            <a:r>
              <a:rPr lang="en-GB" dirty="0" smtClean="0"/>
              <a:t>we </a:t>
            </a:r>
            <a:r>
              <a:rPr lang="en-GB" dirty="0"/>
              <a:t>do things.</a:t>
            </a:r>
          </a:p>
          <a:p>
            <a:r>
              <a:rPr lang="en-GB" dirty="0" smtClean="0"/>
              <a:t>We are </a:t>
            </a:r>
            <a:r>
              <a:rPr lang="en-GB" dirty="0"/>
              <a:t>‘all-ability’ schools, so can not use academic selection processes like a grammar school.</a:t>
            </a:r>
          </a:p>
          <a:p>
            <a:r>
              <a:rPr lang="en-GB" dirty="0" smtClean="0"/>
              <a:t>Free Schools are classed as Single Academy Trusts</a:t>
            </a:r>
          </a:p>
          <a:p>
            <a:r>
              <a:rPr lang="en-GB" dirty="0" smtClean="0"/>
              <a:t>We are registered on Companies House as a company</a:t>
            </a:r>
          </a:p>
          <a:p>
            <a:r>
              <a:rPr lang="en-GB" dirty="0" smtClean="0"/>
              <a:t>We have charity exemption status</a:t>
            </a:r>
          </a:p>
          <a:p>
            <a:r>
              <a:rPr lang="en-GB" dirty="0" smtClean="0"/>
              <a:t>We have to follow all rules set by the DfE and ESFA – the same rules as a MAT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9775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Where are we now?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Strong data position</a:t>
            </a:r>
          </a:p>
          <a:p>
            <a:r>
              <a:rPr lang="en-GB" dirty="0" smtClean="0"/>
              <a:t>Strong, stable staffing position</a:t>
            </a:r>
          </a:p>
          <a:p>
            <a:r>
              <a:rPr lang="en-GB" dirty="0" smtClean="0"/>
              <a:t>Meetings with the Regional Schools Commissioner and DfE</a:t>
            </a:r>
            <a:endParaRPr lang="en-GB" dirty="0" smtClean="0"/>
          </a:p>
          <a:p>
            <a:r>
              <a:rPr lang="en-GB" dirty="0" smtClean="0"/>
              <a:t>Positive financial </a:t>
            </a:r>
            <a:r>
              <a:rPr lang="en-GB" dirty="0" smtClean="0"/>
              <a:t>audits – school moved out of a deficit position</a:t>
            </a:r>
            <a:endParaRPr lang="en-GB" dirty="0" smtClean="0"/>
          </a:p>
          <a:p>
            <a:r>
              <a:rPr lang="en-GB" dirty="0" smtClean="0"/>
              <a:t>Positive improvements to school site</a:t>
            </a:r>
          </a:p>
          <a:p>
            <a:r>
              <a:rPr lang="en-GB" dirty="0" smtClean="0"/>
              <a:t>Good </a:t>
            </a:r>
            <a:r>
              <a:rPr lang="en-GB" dirty="0" smtClean="0"/>
              <a:t>Ofsted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8873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Ofsted Feedback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687132"/>
            <a:ext cx="9601200" cy="4984124"/>
          </a:xfrm>
        </p:spPr>
        <p:txBody>
          <a:bodyPr>
            <a:normAutofit/>
          </a:bodyPr>
          <a:lstStyle/>
          <a:p>
            <a:r>
              <a:rPr lang="en-GB" dirty="0" smtClean="0"/>
              <a:t>Very positive</a:t>
            </a:r>
          </a:p>
          <a:p>
            <a:r>
              <a:rPr lang="en-GB" dirty="0" smtClean="0"/>
              <a:t>We remain a good school – Securely good</a:t>
            </a:r>
            <a:endParaRPr lang="en-GB" dirty="0"/>
          </a:p>
          <a:p>
            <a:r>
              <a:rPr lang="en-GB" dirty="0"/>
              <a:t> </a:t>
            </a:r>
            <a:r>
              <a:rPr lang="en-GB" i="1" dirty="0"/>
              <a:t>“school’s curriculum is well developed in most subjects” </a:t>
            </a:r>
            <a:r>
              <a:rPr lang="en-GB" dirty="0"/>
              <a:t>and that </a:t>
            </a:r>
            <a:r>
              <a:rPr lang="en-GB" i="1" dirty="0"/>
              <a:t>“pupils’ knowledge and skills are developed consistently well over time.” </a:t>
            </a:r>
            <a:endParaRPr lang="en-GB" dirty="0"/>
          </a:p>
          <a:p>
            <a:r>
              <a:rPr lang="en-GB" dirty="0"/>
              <a:t> </a:t>
            </a:r>
            <a:r>
              <a:rPr lang="en-GB" dirty="0" smtClean="0"/>
              <a:t>Children </a:t>
            </a:r>
            <a:r>
              <a:rPr lang="en-GB" i="1" dirty="0" smtClean="0"/>
              <a:t>“experience </a:t>
            </a:r>
            <a:r>
              <a:rPr lang="en-GB" i="1" dirty="0"/>
              <a:t>an education that helps them to become confident and self-reliant learners” </a:t>
            </a:r>
            <a:r>
              <a:rPr lang="en-GB" dirty="0"/>
              <a:t>and that we </a:t>
            </a:r>
            <a:r>
              <a:rPr lang="en-GB" i="1" dirty="0"/>
              <a:t>“value their individuality. Pupils rise to these expectations and their personalities shine through.” </a:t>
            </a:r>
            <a:endParaRPr lang="en-GB" dirty="0"/>
          </a:p>
          <a:p>
            <a:r>
              <a:rPr lang="en-GB" dirty="0"/>
              <a:t> </a:t>
            </a:r>
            <a:r>
              <a:rPr lang="en-GB" dirty="0" smtClean="0"/>
              <a:t>Children </a:t>
            </a:r>
            <a:r>
              <a:rPr lang="en-GB" dirty="0"/>
              <a:t>are </a:t>
            </a:r>
            <a:r>
              <a:rPr lang="en-GB" i="1" dirty="0"/>
              <a:t>“happy and confident” </a:t>
            </a:r>
            <a:r>
              <a:rPr lang="en-GB" dirty="0"/>
              <a:t>and their behaviour is </a:t>
            </a:r>
            <a:r>
              <a:rPr lang="en-GB" i="1" dirty="0"/>
              <a:t>“exemplary”. </a:t>
            </a:r>
            <a:endParaRPr lang="en-GB" dirty="0"/>
          </a:p>
          <a:p>
            <a:r>
              <a:rPr lang="en-GB" dirty="0"/>
              <a:t> </a:t>
            </a:r>
            <a:r>
              <a:rPr lang="en-GB" i="1" dirty="0"/>
              <a:t>“school has a family feel” and that we care “for pupils’ wellbeing.” </a:t>
            </a:r>
            <a:endParaRPr lang="en-GB" i="1" dirty="0" smtClean="0"/>
          </a:p>
          <a:p>
            <a:r>
              <a:rPr lang="en-GB" dirty="0" smtClean="0"/>
              <a:t>Governors are </a:t>
            </a:r>
            <a:r>
              <a:rPr lang="en-GB" i="1" dirty="0"/>
              <a:t>“committed to helping the school provide the best quality of education” </a:t>
            </a:r>
            <a:endParaRPr lang="en-GB" dirty="0"/>
          </a:p>
          <a:p>
            <a:r>
              <a:rPr lang="en-GB" dirty="0" smtClean="0"/>
              <a:t>The children are </a:t>
            </a:r>
            <a:r>
              <a:rPr lang="en-GB" i="1" dirty="0" smtClean="0"/>
              <a:t>“at the centre of all decisions” </a:t>
            </a:r>
            <a:r>
              <a:rPr lang="en-GB" dirty="0" smtClean="0"/>
              <a:t>we make</a:t>
            </a:r>
          </a:p>
        </p:txBody>
      </p:sp>
    </p:spTree>
    <p:extLst>
      <p:ext uri="{BB962C8B-B14F-4D97-AF65-F5344CB8AC3E}">
        <p14:creationId xmlns:p14="http://schemas.microsoft.com/office/powerpoint/2010/main" val="2030268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do we need to consider change?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Government agenda – all Single Academy Trusts (SAT) to consider joining a Multi-Academy Trust (MAT)</a:t>
            </a:r>
          </a:p>
          <a:p>
            <a:r>
              <a:rPr lang="en-GB" dirty="0" smtClean="0"/>
              <a:t>Government White Paper wants to create “</a:t>
            </a:r>
            <a:r>
              <a:rPr lang="en-GB" dirty="0"/>
              <a:t>A fully trust led system with a single regulatory approach” and </a:t>
            </a:r>
            <a:r>
              <a:rPr lang="en-GB" dirty="0" smtClean="0"/>
              <a:t>“By </a:t>
            </a:r>
            <a:r>
              <a:rPr lang="en-GB" dirty="0"/>
              <a:t>2030, all children will benefit from being taught in a family of schools, with their school in a strong multi academy trust or with plans to join or form </a:t>
            </a:r>
            <a:r>
              <a:rPr lang="en-GB" dirty="0" smtClean="0"/>
              <a:t>one”</a:t>
            </a:r>
            <a:endParaRPr lang="en-GB" dirty="0"/>
          </a:p>
          <a:p>
            <a:r>
              <a:rPr lang="en-GB" dirty="0" smtClean="0"/>
              <a:t>DfE and Regional Schools Commissioner Conversations</a:t>
            </a:r>
            <a:endParaRPr lang="en-GB" dirty="0" smtClean="0"/>
          </a:p>
          <a:p>
            <a:r>
              <a:rPr lang="en-GB" dirty="0" smtClean="0"/>
              <a:t>Financial pressures on schools</a:t>
            </a:r>
          </a:p>
        </p:txBody>
      </p:sp>
    </p:spTree>
    <p:extLst>
      <p:ext uri="{BB962C8B-B14F-4D97-AF65-F5344CB8AC3E}">
        <p14:creationId xmlns:p14="http://schemas.microsoft.com/office/powerpoint/2010/main" val="4214488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a Multi-Academy Trust (MAT)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MAT is a Multi-Academy Trust. It is a legal entity that governs a group of schools through a single set of directors. It is set up by a group of schools, usually a local collaboration, that share a common ethos and vision. </a:t>
            </a:r>
          </a:p>
        </p:txBody>
      </p:sp>
    </p:spTree>
    <p:extLst>
      <p:ext uri="{BB962C8B-B14F-4D97-AF65-F5344CB8AC3E}">
        <p14:creationId xmlns:p14="http://schemas.microsoft.com/office/powerpoint/2010/main" val="949444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have we done so far?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In 2019/2020 we began the process of due diligence with Stowe Valley MAT (Southam College).</a:t>
            </a:r>
          </a:p>
          <a:p>
            <a:r>
              <a:rPr lang="en-GB" dirty="0" smtClean="0"/>
              <a:t>During due diligence we decided that this was not the best fit MAT fo</a:t>
            </a:r>
            <a:r>
              <a:rPr lang="en-GB" dirty="0" smtClean="0"/>
              <a:t>r us.</a:t>
            </a:r>
          </a:p>
          <a:p>
            <a:r>
              <a:rPr lang="en-GB" dirty="0" smtClean="0"/>
              <a:t>What they offer was great, but The Priors is a little different and we would have had to give up more than we wanted to.</a:t>
            </a:r>
          </a:p>
          <a:p>
            <a:r>
              <a:rPr lang="en-GB" dirty="0" smtClean="0"/>
              <a:t>Began looking again at the end of 2021 and made contact with 5 different MATs in early 2022</a:t>
            </a:r>
          </a:p>
          <a:p>
            <a:r>
              <a:rPr lang="en-GB" dirty="0" smtClean="0"/>
              <a:t>Narrowed this down to two different MATs and held various meetings and discussions</a:t>
            </a:r>
          </a:p>
          <a:p>
            <a:r>
              <a:rPr lang="en-GB" dirty="0" smtClean="0"/>
              <a:t>May 2022, the governors and I agreed that The Warriner MAT appears to be the best fit for us, so are now beginning the process of due diligence.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3679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The Warriner MAT?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458097"/>
            <a:ext cx="9601200" cy="4994217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dirty="0" smtClean="0"/>
              <a:t>Well-established </a:t>
            </a:r>
            <a:r>
              <a:rPr lang="en-US" dirty="0"/>
              <a:t>MAT</a:t>
            </a:r>
            <a:endParaRPr lang="en-GB" dirty="0"/>
          </a:p>
          <a:p>
            <a:pPr lvl="0"/>
            <a:r>
              <a:rPr lang="en-US" dirty="0"/>
              <a:t>Featured in DfE best practice </a:t>
            </a:r>
            <a:r>
              <a:rPr lang="en-US" dirty="0" smtClean="0"/>
              <a:t>documentation</a:t>
            </a:r>
            <a:r>
              <a:rPr lang="en-GB" dirty="0"/>
              <a:t> </a:t>
            </a:r>
            <a:r>
              <a:rPr lang="en-GB" dirty="0" smtClean="0"/>
              <a:t>and a </a:t>
            </a:r>
            <a:r>
              <a:rPr lang="en-US" dirty="0" smtClean="0"/>
              <a:t>DfE </a:t>
            </a:r>
            <a:r>
              <a:rPr lang="en-US" dirty="0"/>
              <a:t>Case study about school improvement</a:t>
            </a:r>
            <a:endParaRPr lang="en-GB" dirty="0"/>
          </a:p>
          <a:p>
            <a:pPr lvl="0"/>
            <a:r>
              <a:rPr lang="en-US" dirty="0" smtClean="0"/>
              <a:t>They are a National </a:t>
            </a:r>
            <a:r>
              <a:rPr lang="en-US" dirty="0"/>
              <a:t>Centre of Excellence for inclusion</a:t>
            </a:r>
            <a:endParaRPr lang="en-GB" dirty="0"/>
          </a:p>
          <a:p>
            <a:pPr lvl="0"/>
            <a:r>
              <a:rPr lang="en-US" dirty="0" smtClean="0"/>
              <a:t>Geographic </a:t>
            </a:r>
            <a:r>
              <a:rPr lang="en-US" dirty="0"/>
              <a:t>area (30 mins away)</a:t>
            </a:r>
            <a:endParaRPr lang="en-GB" dirty="0"/>
          </a:p>
          <a:p>
            <a:pPr lvl="0"/>
            <a:r>
              <a:rPr lang="en-US" dirty="0"/>
              <a:t>Other small schools – they support small </a:t>
            </a:r>
            <a:r>
              <a:rPr lang="en-US" dirty="0" smtClean="0"/>
              <a:t>schools and know how important they are to their communities</a:t>
            </a:r>
            <a:endParaRPr lang="en-GB" dirty="0"/>
          </a:p>
          <a:p>
            <a:pPr lvl="0"/>
            <a:r>
              <a:rPr lang="en-US" dirty="0"/>
              <a:t>Experienced CEO</a:t>
            </a:r>
            <a:endParaRPr lang="en-GB" dirty="0"/>
          </a:p>
          <a:p>
            <a:pPr lvl="0"/>
            <a:r>
              <a:rPr lang="en-US" dirty="0"/>
              <a:t>Flexible Scheme of Delegation</a:t>
            </a:r>
            <a:endParaRPr lang="en-GB" dirty="0"/>
          </a:p>
          <a:p>
            <a:pPr lvl="0"/>
            <a:r>
              <a:rPr lang="en-US" dirty="0" smtClean="0"/>
              <a:t>Opportunities </a:t>
            </a:r>
            <a:r>
              <a:rPr lang="en-US" dirty="0"/>
              <a:t>for </a:t>
            </a:r>
            <a:r>
              <a:rPr lang="en-US" dirty="0" smtClean="0"/>
              <a:t>staff – training, working with colleagues</a:t>
            </a:r>
            <a:endParaRPr lang="en-GB" dirty="0"/>
          </a:p>
          <a:p>
            <a:pPr lvl="0"/>
            <a:r>
              <a:rPr lang="en-US" dirty="0"/>
              <a:t>Individuality for schools</a:t>
            </a:r>
            <a:endParaRPr lang="en-GB" dirty="0"/>
          </a:p>
          <a:p>
            <a:pPr lvl="0"/>
            <a:r>
              <a:rPr lang="en-US" dirty="0"/>
              <a:t>Alignment of values</a:t>
            </a:r>
            <a:endParaRPr lang="en-GB" dirty="0"/>
          </a:p>
          <a:p>
            <a:pPr lvl="0"/>
            <a:r>
              <a:rPr lang="en-US" dirty="0"/>
              <a:t>We can be an </a:t>
            </a:r>
            <a:r>
              <a:rPr lang="en-US" dirty="0" smtClean="0"/>
              <a:t>asset and this is valued and </a:t>
            </a:r>
            <a:r>
              <a:rPr lang="en-US" dirty="0" err="1" smtClean="0"/>
              <a:t>recognised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558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is the MAT structured?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5970" y="1529242"/>
            <a:ext cx="7029965" cy="5257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738868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4A2318"/>
      </a:dk2>
      <a:lt2>
        <a:srgbClr val="EDECEB"/>
      </a:lt2>
      <a:accent1>
        <a:srgbClr val="F3C82E"/>
      </a:accent1>
      <a:accent2>
        <a:srgbClr val="A26176"/>
      </a:accent2>
      <a:accent3>
        <a:srgbClr val="74A94E"/>
      </a:accent3>
      <a:accent4>
        <a:srgbClr val="188E8D"/>
      </a:accent4>
      <a:accent5>
        <a:srgbClr val="EE913A"/>
      </a:accent5>
      <a:accent6>
        <a:srgbClr val="DF5D4A"/>
      </a:accent6>
      <a:hlink>
        <a:srgbClr val="188E8D"/>
      </a:hlink>
      <a:folHlink>
        <a:srgbClr val="A26176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D7AA1D6E-F3E9-4763-A3BC-84DF2E02F6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219</TotalTime>
  <Words>964</Words>
  <Application>Microsoft Office PowerPoint</Application>
  <PresentationFormat>Widescreen</PresentationFormat>
  <Paragraphs>94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Franklin Gothic Book</vt:lpstr>
      <vt:lpstr>Crop</vt:lpstr>
      <vt:lpstr>The Future of The Priors School</vt:lpstr>
      <vt:lpstr>What is The Priors School?</vt:lpstr>
      <vt:lpstr>Where are we now?</vt:lpstr>
      <vt:lpstr>Ofsted Feedback</vt:lpstr>
      <vt:lpstr>Why do we need to consider change?</vt:lpstr>
      <vt:lpstr>What is a Multi-Academy Trust (MAT)</vt:lpstr>
      <vt:lpstr>What have we done so far?</vt:lpstr>
      <vt:lpstr>Why The Warriner MAT?</vt:lpstr>
      <vt:lpstr>How is the MAT structured?</vt:lpstr>
      <vt:lpstr>What does it mean for us?</vt:lpstr>
      <vt:lpstr>Next steps</vt:lpstr>
      <vt:lpstr>What due diligence will take place?</vt:lpstr>
      <vt:lpstr>Informal Consultation</vt:lpstr>
      <vt:lpstr>FAQs</vt:lpstr>
      <vt:lpstr>Questions</vt:lpstr>
    </vt:vector>
  </TitlesOfParts>
  <Company>The Priors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Future of The Priors School</dc:title>
  <dc:creator>Ricky Emms</dc:creator>
  <cp:lastModifiedBy>Ricky Emms</cp:lastModifiedBy>
  <cp:revision>20</cp:revision>
  <dcterms:created xsi:type="dcterms:W3CDTF">2019-11-05T12:51:07Z</dcterms:created>
  <dcterms:modified xsi:type="dcterms:W3CDTF">2022-07-04T12:21:17Z</dcterms:modified>
</cp:coreProperties>
</file>