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61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3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36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51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90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033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8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8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35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97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1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4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0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7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0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5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Whitemoor Lakes Residential Visit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Monday 2</a:t>
            </a:r>
            <a:r>
              <a:rPr lang="en-GB" baseline="30000" dirty="0" smtClean="0"/>
              <a:t>nd</a:t>
            </a:r>
            <a:r>
              <a:rPr lang="en-GB" dirty="0" smtClean="0"/>
              <a:t> June – Friday 6</a:t>
            </a:r>
            <a:r>
              <a:rPr lang="en-GB" baseline="30000" dirty="0" smtClean="0"/>
              <a:t>th</a:t>
            </a:r>
            <a:r>
              <a:rPr lang="en-GB" dirty="0" smtClean="0"/>
              <a:t> June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3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Declaration of interest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23999"/>
            <a:ext cx="8915400" cy="4920343"/>
          </a:xfrm>
        </p:spPr>
        <p:txBody>
          <a:bodyPr>
            <a:noAutofit/>
          </a:bodyPr>
          <a:lstStyle/>
          <a:p>
            <a:r>
              <a:rPr lang="en-GB" sz="2400" dirty="0" smtClean="0"/>
              <a:t>Please complete the interest form and return to school by 15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October</a:t>
            </a:r>
          </a:p>
          <a:p>
            <a:r>
              <a:rPr lang="en-GB" sz="2400" dirty="0" smtClean="0"/>
              <a:t>We will set up the payment item on Parent Pay. Please keep up to date with payments as we have to pay Whitemoor Lakes periodically.</a:t>
            </a:r>
          </a:p>
          <a:p>
            <a:r>
              <a:rPr lang="en-GB" sz="2400" dirty="0" smtClean="0"/>
              <a:t>You can part pay this throughout the year, although we will need a deposit of £30 by 27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October 2023.</a:t>
            </a:r>
            <a:endParaRPr lang="en-GB" sz="2400" dirty="0"/>
          </a:p>
          <a:p>
            <a:r>
              <a:rPr lang="en-GB" sz="2400" dirty="0" smtClean="0"/>
              <a:t>Balance to be paid by 21</a:t>
            </a:r>
            <a:r>
              <a:rPr lang="en-GB" sz="2400" baseline="30000" dirty="0" smtClean="0"/>
              <a:t>st</a:t>
            </a:r>
            <a:r>
              <a:rPr lang="en-GB" sz="2400" dirty="0" smtClean="0"/>
              <a:t> April 2025.</a:t>
            </a:r>
            <a:endParaRPr lang="en-GB" sz="2400" dirty="0"/>
          </a:p>
          <a:p>
            <a:r>
              <a:rPr lang="en-GB" sz="2400" dirty="0" smtClean="0"/>
              <a:t>Financial assistance – please do come and speak to us</a:t>
            </a:r>
            <a:r>
              <a:rPr lang="en-GB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0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5 and 6 residential visit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Risk taking and pushing beyond barriers</a:t>
            </a:r>
          </a:p>
          <a:p>
            <a:r>
              <a:rPr lang="en-GB" dirty="0" smtClean="0"/>
              <a:t>Real </a:t>
            </a:r>
            <a:r>
              <a:rPr lang="en-GB" dirty="0"/>
              <a:t>a</a:t>
            </a:r>
            <a:r>
              <a:rPr lang="en-GB" dirty="0" smtClean="0"/>
              <a:t>dventures</a:t>
            </a:r>
          </a:p>
          <a:p>
            <a:r>
              <a:rPr lang="en-GB" dirty="0" smtClean="0"/>
              <a:t>Independent living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27" y="3740458"/>
            <a:ext cx="3770370" cy="2838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35" y="3033848"/>
            <a:ext cx="2512167" cy="333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are we going?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Whitemoor Lakes is </a:t>
            </a:r>
            <a:r>
              <a:rPr lang="en-GB" dirty="0"/>
              <a:t>a residential outdoor education centre situated </a:t>
            </a:r>
            <a:r>
              <a:rPr lang="en-GB" dirty="0" smtClean="0"/>
              <a:t>in Staffordshire.</a:t>
            </a:r>
          </a:p>
          <a:p>
            <a:r>
              <a:rPr lang="en-GB" dirty="0" smtClean="0"/>
              <a:t>Friendly</a:t>
            </a:r>
            <a:r>
              <a:rPr lang="en-GB" dirty="0"/>
              <a:t>, welcoming and experienced </a:t>
            </a:r>
            <a:r>
              <a:rPr lang="en-GB" dirty="0" smtClean="0"/>
              <a:t>staff</a:t>
            </a:r>
          </a:p>
          <a:p>
            <a:r>
              <a:rPr lang="en-GB" dirty="0"/>
              <a:t>A wonderful </a:t>
            </a:r>
            <a:r>
              <a:rPr lang="en-GB" dirty="0" smtClean="0"/>
              <a:t>location</a:t>
            </a:r>
          </a:p>
          <a:p>
            <a:r>
              <a:rPr lang="en-GB" dirty="0"/>
              <a:t>Experiential learning and personal and social 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70" y="4022411"/>
            <a:ext cx="3764756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are we going?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426" y="1678898"/>
            <a:ext cx="9106186" cy="4232324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Their ethos is:</a:t>
            </a:r>
          </a:p>
          <a:p>
            <a:endParaRPr lang="en-GB" sz="2400" dirty="0"/>
          </a:p>
          <a:p>
            <a:r>
              <a:rPr lang="en-GB" sz="2400" dirty="0" smtClean="0"/>
              <a:t>Respect</a:t>
            </a:r>
          </a:p>
          <a:p>
            <a:r>
              <a:rPr lang="en-GB" sz="2400" dirty="0" smtClean="0"/>
              <a:t>Teamwork</a:t>
            </a:r>
          </a:p>
          <a:p>
            <a:r>
              <a:rPr lang="en-GB" sz="2400" dirty="0" smtClean="0"/>
              <a:t>Challenge</a:t>
            </a:r>
          </a:p>
          <a:p>
            <a:r>
              <a:rPr lang="en-GB" sz="2400" dirty="0" smtClean="0"/>
              <a:t>Responsibility</a:t>
            </a:r>
          </a:p>
          <a:p>
            <a:endParaRPr lang="en-GB" sz="2400" dirty="0"/>
          </a:p>
          <a:p>
            <a:r>
              <a:rPr lang="en-GB" sz="2400" dirty="0" smtClean="0"/>
              <a:t>These are things we all want from our </a:t>
            </a:r>
          </a:p>
          <a:p>
            <a:pPr marL="0" indent="0">
              <a:buNone/>
            </a:pPr>
            <a:r>
              <a:rPr lang="en-GB" sz="2400" dirty="0" smtClean="0"/>
              <a:t>children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903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centre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93889"/>
            <a:ext cx="8915400" cy="46619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Dining Room – very good selection of food and great catering for children with additional dietary needs.</a:t>
            </a:r>
          </a:p>
          <a:p>
            <a:r>
              <a:rPr lang="en-GB" sz="2400" dirty="0" smtClean="0"/>
              <a:t>Bedrooms – Sleep between two and 10 people. Staff spread between the children.</a:t>
            </a:r>
          </a:p>
          <a:p>
            <a:r>
              <a:rPr lang="en-GB" sz="2400" dirty="0" smtClean="0"/>
              <a:t>Cloakroom, and drying room.</a:t>
            </a:r>
          </a:p>
          <a:p>
            <a:r>
              <a:rPr lang="en-GB" sz="2400" dirty="0" smtClean="0"/>
              <a:t>Our own dedicated lodge with our own common room.</a:t>
            </a:r>
          </a:p>
          <a:p>
            <a:r>
              <a:rPr lang="en-GB" sz="2400" dirty="0" smtClean="0"/>
              <a:t>Equipment – specialist equipment that is fully safety checked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1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9140" y="975360"/>
            <a:ext cx="8115764" cy="51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22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083" y="824407"/>
            <a:ext cx="8503133" cy="52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Sample Timetable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20476"/>
              </p:ext>
            </p:extLst>
          </p:nvPr>
        </p:nvGraphicFramePr>
        <p:xfrm>
          <a:off x="412072" y="1905000"/>
          <a:ext cx="11161619" cy="3656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452"/>
                <a:gridCol w="529778"/>
                <a:gridCol w="529778"/>
                <a:gridCol w="478583"/>
                <a:gridCol w="529778"/>
                <a:gridCol w="545361"/>
                <a:gridCol w="545361"/>
                <a:gridCol w="529778"/>
                <a:gridCol w="451870"/>
                <a:gridCol w="485260"/>
                <a:gridCol w="485260"/>
                <a:gridCol w="509746"/>
                <a:gridCol w="509746"/>
                <a:gridCol w="485260"/>
                <a:gridCol w="487488"/>
                <a:gridCol w="487488"/>
                <a:gridCol w="572073"/>
                <a:gridCol w="572073"/>
                <a:gridCol w="489713"/>
                <a:gridCol w="489713"/>
                <a:gridCol w="489713"/>
                <a:gridCol w="281342"/>
                <a:gridCol w="209005"/>
              </a:tblGrid>
              <a:tr h="48861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Monday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Tuesday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Wednesday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Thursday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Friday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9300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2.00-3.30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4.00-5.30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7.00-8.00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9.30-11.00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11.00-12.30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2.00-3.30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4.00-5.30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7.00-8.00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9.30-11.00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11.30-1.00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2.00-3.30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4.00-5.30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7.00-8.00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9.30-11.00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11.30-1.00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2.00-3.30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4.00-5.30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7.00-8.00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9.30-11.00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11.30-1.00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>
                          <a:effectLst/>
                        </a:rPr>
                        <a:t>2.00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174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Group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Arrive &amp; Welcome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vert="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Zipwire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Archery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Extreme Teams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vert="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Canoeing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Challenge Course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Climbing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Raft Building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Campfire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vert="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Leap of Faith 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Orienteering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Giant SUP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Buggy Building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Disco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Abseiling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Traverse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Problem Solving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Gladiator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Night Walk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Sailing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Team Games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Depart &amp; Goodbyes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" anchor="ctr"/>
                </a:tc>
              </a:tr>
              <a:tr h="1062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Group 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Leap of Faith 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Zipwire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Archery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Canoeing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Challenge Course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Climbing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Raft Building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Orienteering 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Sailing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Giant SUP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Buggy Building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Abseiling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Traverse 1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Problem Solving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Gladiator 1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7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Organisation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94788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2 (possibly 3) school adults</a:t>
            </a:r>
          </a:p>
          <a:p>
            <a:r>
              <a:rPr lang="en-GB" sz="2400" dirty="0" smtClean="0"/>
              <a:t>Dates – Monday 2</a:t>
            </a:r>
            <a:r>
              <a:rPr lang="en-GB" sz="2400" baseline="30000" dirty="0" smtClean="0"/>
              <a:t>nd</a:t>
            </a:r>
            <a:r>
              <a:rPr lang="en-GB" sz="2400" dirty="0" smtClean="0"/>
              <a:t> June 2025 – Friday 6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 June 2025</a:t>
            </a:r>
          </a:p>
          <a:p>
            <a:r>
              <a:rPr lang="en-GB" sz="2400" dirty="0" smtClean="0"/>
              <a:t>Coach </a:t>
            </a:r>
          </a:p>
          <a:p>
            <a:r>
              <a:rPr lang="en-GB" sz="2400" dirty="0" smtClean="0"/>
              <a:t>Cost £430 per pupil – spread the cost throughout 18 months</a:t>
            </a:r>
          </a:p>
          <a:p>
            <a:r>
              <a:rPr lang="en-GB" sz="2400" dirty="0" smtClean="0"/>
              <a:t>PE Premium Subsidy of £1000</a:t>
            </a:r>
            <a:endParaRPr lang="en-GB" sz="2400" dirty="0"/>
          </a:p>
          <a:p>
            <a:r>
              <a:rPr lang="en-GB" sz="2400" dirty="0" smtClean="0"/>
              <a:t>PET grant application – for families requiring additional support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344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202</TotalTime>
  <Words>398</Words>
  <Application>Microsoft Office PowerPoint</Application>
  <PresentationFormat>Widescreen</PresentationFormat>
  <Paragraphs>108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Wisp</vt:lpstr>
      <vt:lpstr>Whitemoor Lakes Residential Visit</vt:lpstr>
      <vt:lpstr>Year 5 and 6 residential visit</vt:lpstr>
      <vt:lpstr>Where are we going?</vt:lpstr>
      <vt:lpstr>Why are we going?</vt:lpstr>
      <vt:lpstr>The centre</vt:lpstr>
      <vt:lpstr>PowerPoint Presentation</vt:lpstr>
      <vt:lpstr>PowerPoint Presentation</vt:lpstr>
      <vt:lpstr>Sample Timetable</vt:lpstr>
      <vt:lpstr>Organisation</vt:lpstr>
      <vt:lpstr>Declaration of interest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Marle Hall Residential Visit</dc:title>
  <dc:creator>Ricky Emms</dc:creator>
  <cp:lastModifiedBy>Ricky Emms</cp:lastModifiedBy>
  <cp:revision>16</cp:revision>
  <dcterms:created xsi:type="dcterms:W3CDTF">2017-12-04T10:40:27Z</dcterms:created>
  <dcterms:modified xsi:type="dcterms:W3CDTF">2023-09-28T08:30:37Z</dcterms:modified>
</cp:coreProperties>
</file>