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25"/>
  </p:notesMasterIdLst>
  <p:sldIdLst>
    <p:sldId id="256" r:id="rId5"/>
    <p:sldId id="258" r:id="rId6"/>
    <p:sldId id="259" r:id="rId7"/>
    <p:sldId id="260" r:id="rId8"/>
    <p:sldId id="261" r:id="rId9"/>
    <p:sldId id="262" r:id="rId10"/>
    <p:sldId id="263" r:id="rId11"/>
    <p:sldId id="265" r:id="rId12"/>
    <p:sldId id="264" r:id="rId13"/>
    <p:sldId id="266" r:id="rId14"/>
    <p:sldId id="267" r:id="rId15"/>
    <p:sldId id="268" r:id="rId16"/>
    <p:sldId id="269" r:id="rId17"/>
    <p:sldId id="270" r:id="rId18"/>
    <p:sldId id="271" r:id="rId19"/>
    <p:sldId id="272" r:id="rId20"/>
    <p:sldId id="273" r:id="rId21"/>
    <p:sldId id="274" r:id="rId22"/>
    <p:sldId id="275"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EB7BC-E7B7-4575-9112-6E1F8FFB069E}" type="datetimeFigureOut">
              <a:rPr lang="en-US" smtClean="0"/>
              <a:t>9/23/2024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563E5-3F3B-4F78-9C71-DC2608869805}" type="slidenum">
              <a:rPr lang="en-US" smtClean="0"/>
              <a:t>‹#›</a:t>
            </a:fld>
            <a:endParaRPr lang="en-US" dirty="0"/>
          </a:p>
        </p:txBody>
      </p:sp>
    </p:spTree>
    <p:extLst>
      <p:ext uri="{BB962C8B-B14F-4D97-AF65-F5344CB8AC3E}">
        <p14:creationId xmlns:p14="http://schemas.microsoft.com/office/powerpoint/2010/main" val="3303684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244793A9-7C6C-4D08-92F6-F1F92C238736}" type="datetime1">
              <a:rPr lang="en-US" smtClean="0"/>
              <a:t>9/23/2024</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272F62-41D9-41B4-A742-F07D327A573D}" type="datetime1">
              <a:rPr lang="en-US" smtClean="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EF911B4-2B8A-4B9C-8112-6F5C986D46F7}" type="datetime1">
              <a:rPr lang="en-US" smtClean="0"/>
              <a:t>9/23/2024</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782438-B4B8-4A3B-81C9-F825F3AAC376}" type="datetime1">
              <a:rPr lang="en-US" smtClean="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00E4997B-1FE4-47A8-9028-DEF54467F1A4}" type="datetime1">
              <a:rPr lang="en-US" smtClean="0"/>
              <a:t>9/23/2024</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33E2A4-FC2B-4C62-99D1-22A122804089}" type="datetime1">
              <a:rPr lang="en-US" smtClean="0"/>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178FDE-D23B-4B1F-9C84-7727D2CE25D7}" type="datetime1">
              <a:rPr lang="en-US" smtClean="0"/>
              <a:t>9/23/2024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1E6DC1-AD37-4838-9FEB-59E5E9793810}" type="datetime1">
              <a:rPr lang="en-US" smtClean="0"/>
              <a:t>9/23/2024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1D4326B5-3923-4825-B39D-26824402D2D6}" type="datetime1">
              <a:rPr lang="en-US" smtClean="0"/>
              <a:t>9/23/2024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7F77A073-F441-4A2C-AEED-DA5AB371EE5F}" type="datetime1">
              <a:rPr lang="en-US" smtClean="0"/>
              <a:t>9/23/2024</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D59920AA-4634-43CD-9C1A-EA35C3EB9627}" type="datetime1">
              <a:rPr lang="en-US" smtClean="0"/>
              <a:t>9/23/2024</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A5D330AF-CDB6-4B06-9433-B8653C157AA0}" type="datetime1">
              <a:rPr lang="en-US" smtClean="0"/>
              <a:t>9/23/2024</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xmlns="" id="{36E27C40-104A-4C05-A382-21A40999A1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xmlns="" id="{C1D78633-7222-4BD8-9B43-C5A3FE3FB16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175"/>
            <a:ext cx="12198350" cy="6875463"/>
            <a:chOff x="0" y="3175"/>
            <a:chExt cx="12198350" cy="6875463"/>
          </a:xfrm>
        </p:grpSpPr>
        <p:sp>
          <p:nvSpPr>
            <p:cNvPr id="54" name="Freeform 5">
              <a:extLst>
                <a:ext uri="{FF2B5EF4-FFF2-40B4-BE49-F238E27FC236}">
                  <a16:creationId xmlns:a16="http://schemas.microsoft.com/office/drawing/2014/main" xmlns="" id="{64A62ED5-69F8-4A9A-959F-BDFA4CB0062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55" name="Freeform 9">
              <a:extLst>
                <a:ext uri="{FF2B5EF4-FFF2-40B4-BE49-F238E27FC236}">
                  <a16:creationId xmlns:a16="http://schemas.microsoft.com/office/drawing/2014/main" xmlns="" id="{1E1E0581-3B45-45FA-909D-956C5BA8C38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56" name="Freeform 13">
              <a:extLst>
                <a:ext uri="{FF2B5EF4-FFF2-40B4-BE49-F238E27FC236}">
                  <a16:creationId xmlns:a16="http://schemas.microsoft.com/office/drawing/2014/main" xmlns="" id="{05474103-4A93-4198-B2FA-45EC74FD528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grpSp>
      <p:grpSp>
        <p:nvGrpSpPr>
          <p:cNvPr id="58" name="Group 57">
            <a:extLst>
              <a:ext uri="{FF2B5EF4-FFF2-40B4-BE49-F238E27FC236}">
                <a16:creationId xmlns:a16="http://schemas.microsoft.com/office/drawing/2014/main" xmlns="" id="{AD746CED-0567-4DF8-AB5A-955539059A3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452688" y="1262063"/>
            <a:ext cx="7286625" cy="4333875"/>
            <a:chOff x="2452688" y="1262063"/>
            <a:chExt cx="7286625" cy="4333875"/>
          </a:xfrm>
        </p:grpSpPr>
        <p:sp useBgFill="1">
          <p:nvSpPr>
            <p:cNvPr id="59" name="Freeform 159">
              <a:extLst>
                <a:ext uri="{FF2B5EF4-FFF2-40B4-BE49-F238E27FC236}">
                  <a16:creationId xmlns:a16="http://schemas.microsoft.com/office/drawing/2014/main" xmlns="" id="{ADA5E076-A7C5-4275-A6C5-D0949C89B1B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60" name="Freeform 164">
              <a:extLst>
                <a:ext uri="{FF2B5EF4-FFF2-40B4-BE49-F238E27FC236}">
                  <a16:creationId xmlns:a16="http://schemas.microsoft.com/office/drawing/2014/main" xmlns="" id="{8DA0B687-0059-4D26-A341-3533C07D86D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tx2">
                <a:lumMod val="75000"/>
                <a:lumOff val="25000"/>
              </a:schemeClr>
            </a:solidFill>
            <a:ln w="0">
              <a:noFill/>
              <a:prstDash val="solid"/>
              <a:round/>
              <a:headEnd/>
              <a:tailEnd/>
            </a:ln>
          </p:spPr>
        </p:sp>
        <p:cxnSp>
          <p:nvCxnSpPr>
            <p:cNvPr id="61" name="Straight Connector 60">
              <a:extLst>
                <a:ext uri="{FF2B5EF4-FFF2-40B4-BE49-F238E27FC236}">
                  <a16:creationId xmlns:a16="http://schemas.microsoft.com/office/drawing/2014/main" xmlns="" id="{B3CFF822-5B88-4257-86DB-464E3C755FE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xmlns="" val="1"/>
                </p:ext>
              </p:extLst>
            </p:nvPr>
          </p:nvCxnSpPr>
          <p:spPr>
            <a:xfrm>
              <a:off x="5410200" y="3862794"/>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xmlns="" id="{465AC2A1-33AB-498F-9481-456EE428A8BA}"/>
              </a:ext>
            </a:extLst>
          </p:cNvPr>
          <p:cNvSpPr>
            <a:spLocks noGrp="1"/>
          </p:cNvSpPr>
          <p:nvPr>
            <p:ph type="ctrTitle"/>
          </p:nvPr>
        </p:nvSpPr>
        <p:spPr>
          <a:xfrm>
            <a:off x="3162301" y="1830579"/>
            <a:ext cx="5860821" cy="1829015"/>
          </a:xfrm>
        </p:spPr>
        <p:txBody>
          <a:bodyPr anchor="ctr">
            <a:normAutofit/>
          </a:bodyPr>
          <a:lstStyle/>
          <a:p>
            <a:pPr algn="ctr"/>
            <a:r>
              <a:rPr lang="en-US" dirty="0" smtClean="0">
                <a:solidFill>
                  <a:schemeClr val="tx2">
                    <a:lumMod val="75000"/>
                    <a:lumOff val="25000"/>
                  </a:schemeClr>
                </a:solidFill>
              </a:rPr>
              <a:t>Reading at The Priors School</a:t>
            </a:r>
            <a:endParaRPr lang="en-US" dirty="0">
              <a:solidFill>
                <a:schemeClr val="tx2">
                  <a:lumMod val="75000"/>
                  <a:lumOff val="25000"/>
                </a:schemeClr>
              </a:solidFill>
            </a:endParaRPr>
          </a:p>
        </p:txBody>
      </p:sp>
      <p:sp>
        <p:nvSpPr>
          <p:cNvPr id="3" name="Subtitle 2">
            <a:extLst>
              <a:ext uri="{FF2B5EF4-FFF2-40B4-BE49-F238E27FC236}">
                <a16:creationId xmlns:a16="http://schemas.microsoft.com/office/drawing/2014/main" xmlns="" id="{244B152B-31E5-418B-BA48-A3361253FE01}"/>
              </a:ext>
            </a:extLst>
          </p:cNvPr>
          <p:cNvSpPr>
            <a:spLocks noGrp="1"/>
          </p:cNvSpPr>
          <p:nvPr>
            <p:ph type="subTitle" idx="1"/>
          </p:nvPr>
        </p:nvSpPr>
        <p:spPr>
          <a:xfrm>
            <a:off x="3162301" y="4176130"/>
            <a:ext cx="5860821" cy="926103"/>
          </a:xfrm>
        </p:spPr>
        <p:txBody>
          <a:bodyPr>
            <a:normAutofit fontScale="92500" lnSpcReduction="10000"/>
          </a:bodyPr>
          <a:lstStyle/>
          <a:p>
            <a:pPr algn="ctr"/>
            <a:r>
              <a:rPr lang="en-US" dirty="0" smtClean="0">
                <a:solidFill>
                  <a:schemeClr val="tx2">
                    <a:lumMod val="75000"/>
                    <a:lumOff val="25000"/>
                  </a:schemeClr>
                </a:solidFill>
              </a:rPr>
              <a:t>Parents Meeting</a:t>
            </a:r>
          </a:p>
          <a:p>
            <a:pPr algn="ctr"/>
            <a:r>
              <a:rPr lang="en-US" dirty="0" smtClean="0">
                <a:solidFill>
                  <a:schemeClr val="tx2">
                    <a:lumMod val="75000"/>
                    <a:lumOff val="25000"/>
                  </a:schemeClr>
                </a:solidFill>
              </a:rPr>
              <a:t>23</a:t>
            </a:r>
            <a:r>
              <a:rPr lang="en-US" baseline="30000" dirty="0" smtClean="0">
                <a:solidFill>
                  <a:schemeClr val="tx2">
                    <a:lumMod val="75000"/>
                    <a:lumOff val="25000"/>
                  </a:schemeClr>
                </a:solidFill>
              </a:rPr>
              <a:t>rd</a:t>
            </a:r>
            <a:r>
              <a:rPr lang="en-US" dirty="0" smtClean="0">
                <a:solidFill>
                  <a:schemeClr val="tx2">
                    <a:lumMod val="75000"/>
                    <a:lumOff val="25000"/>
                  </a:schemeClr>
                </a:solidFill>
              </a:rPr>
              <a:t> September 2024</a:t>
            </a:r>
            <a:endParaRPr lang="en-US" dirty="0">
              <a:solidFill>
                <a:schemeClr val="tx2">
                  <a:lumMod val="75000"/>
                  <a:lumOff val="25000"/>
                </a:schemeClr>
              </a:solidFill>
            </a:endParaRPr>
          </a:p>
        </p:txBody>
      </p:sp>
    </p:spTree>
    <p:extLst>
      <p:ext uri="{BB962C8B-B14F-4D97-AF65-F5344CB8AC3E}">
        <p14:creationId xmlns:p14="http://schemas.microsoft.com/office/powerpoint/2010/main" val="1074360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2</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3401155" y="1185514"/>
            <a:ext cx="8303116" cy="5986862"/>
          </a:xfrm>
          <a:prstGeom prst="rect">
            <a:avLst/>
          </a:prstGeom>
        </p:spPr>
      </p:pic>
    </p:spTree>
    <p:extLst>
      <p:ext uri="{BB962C8B-B14F-4D97-AF65-F5344CB8AC3E}">
        <p14:creationId xmlns:p14="http://schemas.microsoft.com/office/powerpoint/2010/main" val="3676098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Department for Education Reading Framework</a:t>
            </a:r>
            <a:endParaRPr lang="en-GB" dirty="0"/>
          </a:p>
        </p:txBody>
      </p:sp>
      <p:sp>
        <p:nvSpPr>
          <p:cNvPr id="3" name="Content Placeholder 2"/>
          <p:cNvSpPr>
            <a:spLocks noGrp="1"/>
          </p:cNvSpPr>
          <p:nvPr>
            <p:ph idx="1"/>
          </p:nvPr>
        </p:nvSpPr>
        <p:spPr>
          <a:xfrm>
            <a:off x="2601884" y="2438400"/>
            <a:ext cx="9102387" cy="4078778"/>
          </a:xfrm>
        </p:spPr>
        <p:txBody>
          <a:bodyPr>
            <a:normAutofit fontScale="85000" lnSpcReduction="20000"/>
          </a:bodyPr>
          <a:lstStyle/>
          <a:p>
            <a:r>
              <a:rPr lang="en-GB" dirty="0"/>
              <a:t>A systematic phonics programme includes sufficient ‘decodable’ books or texts, so that children can practise, at school and at home, their increasing knowledge of GPCs and their blending skill in meaningful contexts. </a:t>
            </a:r>
            <a:endParaRPr lang="en-GB" dirty="0" smtClean="0"/>
          </a:p>
          <a:p>
            <a:r>
              <a:rPr lang="en-GB" dirty="0" smtClean="0"/>
              <a:t>‘</a:t>
            </a:r>
            <a:r>
              <a:rPr lang="en-GB" dirty="0"/>
              <a:t>Decodable’ books and other texts make children feel successful from the very beginning. </a:t>
            </a:r>
            <a:endParaRPr lang="en-GB" dirty="0" smtClean="0"/>
          </a:p>
          <a:p>
            <a:r>
              <a:rPr lang="en-GB" dirty="0" smtClean="0"/>
              <a:t>They </a:t>
            </a:r>
            <a:r>
              <a:rPr lang="en-GB" dirty="0"/>
              <a:t>do not encounter words that include GPCs they have not been taught. </a:t>
            </a:r>
            <a:endParaRPr lang="en-GB" dirty="0" smtClean="0"/>
          </a:p>
          <a:p>
            <a:r>
              <a:rPr lang="en-GB" dirty="0" smtClean="0"/>
              <a:t>If </a:t>
            </a:r>
            <a:r>
              <a:rPr lang="en-GB" dirty="0"/>
              <a:t>an adult is not present, they are not forced to guess from pictures, the context, the first letters of a word or its shape (see Appendix 7: Decodable texts for examples). </a:t>
            </a:r>
            <a:endParaRPr lang="en-GB" dirty="0" smtClean="0"/>
          </a:p>
          <a:p>
            <a:r>
              <a:rPr lang="en-GB" dirty="0" smtClean="0"/>
              <a:t>‘</a:t>
            </a:r>
            <a:r>
              <a:rPr lang="en-GB" dirty="0"/>
              <a:t>Decodable’ books and texts that children read should run alongside or a little behind the teaching of the GPCs, so that they always feel a sense of achievement when they are asked to read such </a:t>
            </a:r>
            <a:r>
              <a:rPr lang="en-GB" dirty="0" smtClean="0"/>
              <a:t>books.</a:t>
            </a:r>
            <a:endParaRPr lang="en-GB" dirty="0"/>
          </a:p>
          <a:p>
            <a:r>
              <a:rPr lang="en-GB" dirty="0" smtClean="0"/>
              <a:t>It </a:t>
            </a:r>
            <a:r>
              <a:rPr lang="en-GB" dirty="0"/>
              <a:t>is important that children practise their reading with ‘decodable’ books or texts. </a:t>
            </a:r>
            <a:endParaRPr lang="en-GB" dirty="0" smtClean="0"/>
          </a:p>
          <a:p>
            <a:r>
              <a:rPr lang="en-GB" dirty="0" smtClean="0"/>
              <a:t>They </a:t>
            </a:r>
            <a:r>
              <a:rPr lang="en-GB" dirty="0"/>
              <a:t>speed up the time they need to gain sufficient accuracy to read a wide range of children’s literature. It is helpful, therefore, if teachers explain to families how they can help their children to read such books when they bring them home.</a:t>
            </a:r>
          </a:p>
        </p:txBody>
      </p:sp>
    </p:spTree>
    <p:extLst>
      <p:ext uri="{BB962C8B-B14F-4D97-AF65-F5344CB8AC3E}">
        <p14:creationId xmlns:p14="http://schemas.microsoft.com/office/powerpoint/2010/main" val="3228006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this mean for us?</a:t>
            </a:r>
            <a:endParaRPr lang="en-GB" dirty="0"/>
          </a:p>
        </p:txBody>
      </p:sp>
      <p:sp>
        <p:nvSpPr>
          <p:cNvPr id="3" name="Content Placeholder 2"/>
          <p:cNvSpPr>
            <a:spLocks noGrp="1"/>
          </p:cNvSpPr>
          <p:nvPr>
            <p:ph idx="1"/>
          </p:nvPr>
        </p:nvSpPr>
        <p:spPr/>
        <p:txBody>
          <a:bodyPr>
            <a:normAutofit lnSpcReduction="10000"/>
          </a:bodyPr>
          <a:lstStyle/>
          <a:p>
            <a:r>
              <a:rPr lang="en-GB" dirty="0" smtClean="0"/>
              <a:t>Slow down the access to the Monster Phonics Books</a:t>
            </a:r>
          </a:p>
          <a:p>
            <a:r>
              <a:rPr lang="en-GB" dirty="0" smtClean="0"/>
              <a:t>It is not a race to get to the end</a:t>
            </a:r>
          </a:p>
          <a:p>
            <a:r>
              <a:rPr lang="en-GB" dirty="0" smtClean="0"/>
              <a:t>We will only release books after the GPCs have been taught</a:t>
            </a:r>
          </a:p>
          <a:p>
            <a:r>
              <a:rPr lang="en-GB" dirty="0" smtClean="0"/>
              <a:t>We will release them in blocks</a:t>
            </a:r>
            <a:endParaRPr lang="en-GB" dirty="0"/>
          </a:p>
          <a:p>
            <a:r>
              <a:rPr lang="en-GB" dirty="0" smtClean="0"/>
              <a:t>It is good to repeat books – it helps to develop fluency and automaticity</a:t>
            </a:r>
          </a:p>
          <a:p>
            <a:r>
              <a:rPr lang="en-GB" dirty="0" smtClean="0"/>
              <a:t>It is not slowing your child’s learning down – it is securing their learning and building on foundations.</a:t>
            </a:r>
            <a:endParaRPr lang="en-GB" dirty="0"/>
          </a:p>
          <a:p>
            <a:r>
              <a:rPr lang="en-GB" dirty="0" smtClean="0"/>
              <a:t>Your children should be able to read most of the words in the books that come home</a:t>
            </a:r>
          </a:p>
        </p:txBody>
      </p:sp>
    </p:spTree>
    <p:extLst>
      <p:ext uri="{BB962C8B-B14F-4D97-AF65-F5344CB8AC3E}">
        <p14:creationId xmlns:p14="http://schemas.microsoft.com/office/powerpoint/2010/main" val="2840435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for </a:t>
            </a:r>
            <a:r>
              <a:rPr lang="en-GB" dirty="0" smtClean="0"/>
              <a:t>pleasure</a:t>
            </a:r>
            <a:endParaRPr lang="en-GB" dirty="0"/>
          </a:p>
        </p:txBody>
      </p:sp>
      <p:sp>
        <p:nvSpPr>
          <p:cNvPr id="3" name="Content Placeholder 2"/>
          <p:cNvSpPr>
            <a:spLocks noGrp="1"/>
          </p:cNvSpPr>
          <p:nvPr>
            <p:ph idx="1"/>
          </p:nvPr>
        </p:nvSpPr>
        <p:spPr/>
        <p:txBody>
          <a:bodyPr/>
          <a:lstStyle/>
          <a:p>
            <a:r>
              <a:rPr lang="en-GB" dirty="0" smtClean="0"/>
              <a:t>Reading for pleasure is just as important as learning to read</a:t>
            </a:r>
          </a:p>
          <a:p>
            <a:r>
              <a:rPr lang="en-GB" dirty="0" smtClean="0"/>
              <a:t>Enjoying a story is one of the best things a child can do for developing a love of reading</a:t>
            </a:r>
          </a:p>
          <a:p>
            <a:r>
              <a:rPr lang="en-GB" dirty="0" smtClean="0"/>
              <a:t>The Monster Phonics books are great for teaching phonics and decoding skills, but the stories are short</a:t>
            </a:r>
          </a:p>
          <a:p>
            <a:r>
              <a:rPr lang="en-GB" dirty="0" smtClean="0"/>
              <a:t>We want children to enjoy books and not just see them as a task to complete</a:t>
            </a:r>
          </a:p>
          <a:p>
            <a:endParaRPr lang="en-GB" dirty="0"/>
          </a:p>
        </p:txBody>
      </p:sp>
    </p:spTree>
    <p:extLst>
      <p:ext uri="{BB962C8B-B14F-4D97-AF65-F5344CB8AC3E}">
        <p14:creationId xmlns:p14="http://schemas.microsoft.com/office/powerpoint/2010/main" val="190421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 </a:t>
            </a:r>
            <a:r>
              <a:rPr lang="en-GB" dirty="0" smtClean="0"/>
              <a:t>lists</a:t>
            </a:r>
            <a:endParaRPr lang="en-GB" dirty="0"/>
          </a:p>
        </p:txBody>
      </p:sp>
      <p:sp>
        <p:nvSpPr>
          <p:cNvPr id="3" name="Content Placeholder 2"/>
          <p:cNvSpPr>
            <a:spLocks noGrp="1"/>
          </p:cNvSpPr>
          <p:nvPr>
            <p:ph idx="1"/>
          </p:nvPr>
        </p:nvSpPr>
        <p:spPr/>
        <p:txBody>
          <a:bodyPr/>
          <a:lstStyle/>
          <a:p>
            <a:r>
              <a:rPr lang="en-GB" dirty="0" smtClean="0"/>
              <a:t>Robins children do not have a set list, but we do have a large selection of books for them to access in the school day</a:t>
            </a:r>
          </a:p>
          <a:p>
            <a:r>
              <a:rPr lang="en-GB" dirty="0" smtClean="0"/>
              <a:t>Starlings have a selection of 120 books to read and enjoy over a two year period</a:t>
            </a:r>
          </a:p>
          <a:p>
            <a:r>
              <a:rPr lang="en-GB" dirty="0" smtClean="0"/>
              <a:t>Kingfishers and Owls have a selection of 100 books in each class to read and enjoy over a two year period</a:t>
            </a:r>
          </a:p>
          <a:p>
            <a:pPr marL="0" indent="0">
              <a:buNone/>
            </a:pPr>
            <a:endParaRPr lang="en-GB" dirty="0"/>
          </a:p>
        </p:txBody>
      </p:sp>
    </p:spTree>
    <p:extLst>
      <p:ext uri="{BB962C8B-B14F-4D97-AF65-F5344CB8AC3E}">
        <p14:creationId xmlns:p14="http://schemas.microsoft.com/office/powerpoint/2010/main" val="494450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Robins and Starlings</a:t>
            </a:r>
            <a:endParaRPr lang="en-GB" dirty="0"/>
          </a:p>
        </p:txBody>
      </p:sp>
      <p:sp>
        <p:nvSpPr>
          <p:cNvPr id="3" name="Content Placeholder 2"/>
          <p:cNvSpPr>
            <a:spLocks noGrp="1"/>
          </p:cNvSpPr>
          <p:nvPr>
            <p:ph idx="1"/>
          </p:nvPr>
        </p:nvSpPr>
        <p:spPr>
          <a:xfrm>
            <a:off x="2933700" y="2438400"/>
            <a:ext cx="8945187" cy="3987338"/>
          </a:xfrm>
        </p:spPr>
        <p:txBody>
          <a:bodyPr>
            <a:normAutofit/>
          </a:bodyPr>
          <a:lstStyle/>
          <a:p>
            <a:r>
              <a:rPr lang="en-GB" dirty="0" smtClean="0"/>
              <a:t>Should my child be able to read the reading for pleasure books independently? The answer to this is </a:t>
            </a:r>
            <a:r>
              <a:rPr lang="en-GB" b="1" dirty="0" smtClean="0"/>
              <a:t>NO</a:t>
            </a:r>
          </a:p>
          <a:p>
            <a:endParaRPr lang="en-GB" dirty="0"/>
          </a:p>
          <a:p>
            <a:r>
              <a:rPr lang="en-GB" dirty="0" smtClean="0"/>
              <a:t>There is no expectation of your child being able to read the entire book.</a:t>
            </a:r>
          </a:p>
          <a:p>
            <a:r>
              <a:rPr lang="en-GB" dirty="0" smtClean="0"/>
              <a:t>They may be able to read words, use pictures to predict or talk to you about the story</a:t>
            </a:r>
          </a:p>
          <a:p>
            <a:r>
              <a:rPr lang="en-GB" dirty="0" smtClean="0"/>
              <a:t>These books are for </a:t>
            </a:r>
            <a:r>
              <a:rPr lang="en-GB" b="1" dirty="0" smtClean="0"/>
              <a:t>you to share with your children</a:t>
            </a:r>
            <a:r>
              <a:rPr lang="en-GB" dirty="0" smtClean="0"/>
              <a:t>. They are for you to read with them and enjoy them.</a:t>
            </a:r>
          </a:p>
          <a:p>
            <a:r>
              <a:rPr lang="en-GB" dirty="0" smtClean="0"/>
              <a:t>We have selected a range of high quality texts for you children to access</a:t>
            </a:r>
            <a:endParaRPr lang="en-GB" dirty="0"/>
          </a:p>
        </p:txBody>
      </p:sp>
    </p:spTree>
    <p:extLst>
      <p:ext uri="{BB962C8B-B14F-4D97-AF65-F5344CB8AC3E}">
        <p14:creationId xmlns:p14="http://schemas.microsoft.com/office/powerpoint/2010/main" val="1446312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Kingfishers and Owls</a:t>
            </a:r>
            <a:endParaRPr lang="en-GB" dirty="0"/>
          </a:p>
        </p:txBody>
      </p:sp>
      <p:sp>
        <p:nvSpPr>
          <p:cNvPr id="3" name="Content Placeholder 2"/>
          <p:cNvSpPr>
            <a:spLocks noGrp="1"/>
          </p:cNvSpPr>
          <p:nvPr>
            <p:ph idx="1"/>
          </p:nvPr>
        </p:nvSpPr>
        <p:spPr/>
        <p:txBody>
          <a:bodyPr>
            <a:normAutofit fontScale="92500"/>
          </a:bodyPr>
          <a:lstStyle/>
          <a:p>
            <a:r>
              <a:rPr lang="en-GB" dirty="0" smtClean="0"/>
              <a:t>These books are high quality texts which have been carefully chosen.</a:t>
            </a:r>
          </a:p>
          <a:p>
            <a:endParaRPr lang="en-GB" dirty="0"/>
          </a:p>
          <a:p>
            <a:r>
              <a:rPr lang="en-GB" dirty="0" smtClean="0"/>
              <a:t>We would expect </a:t>
            </a:r>
            <a:r>
              <a:rPr lang="en-GB" b="1" dirty="0" smtClean="0"/>
              <a:t>most children</a:t>
            </a:r>
            <a:r>
              <a:rPr lang="en-GB" dirty="0" smtClean="0"/>
              <a:t> in these classes to read these books independently</a:t>
            </a:r>
            <a:endParaRPr lang="en-GB" dirty="0"/>
          </a:p>
          <a:p>
            <a:r>
              <a:rPr lang="en-GB" dirty="0" smtClean="0"/>
              <a:t>We know children in these classes love to read in their heads</a:t>
            </a:r>
          </a:p>
          <a:p>
            <a:r>
              <a:rPr lang="en-GB" dirty="0" smtClean="0"/>
              <a:t>It is still great to listen to your children read even if it is a page or two</a:t>
            </a:r>
          </a:p>
          <a:p>
            <a:r>
              <a:rPr lang="en-GB" dirty="0" smtClean="0"/>
              <a:t>You could do a “book club” with your child -  read it together and talk about it</a:t>
            </a:r>
          </a:p>
          <a:p>
            <a:r>
              <a:rPr lang="en-GB" dirty="0" smtClean="0"/>
              <a:t>Check your children are reading and understanding the text</a:t>
            </a:r>
          </a:p>
          <a:p>
            <a:r>
              <a:rPr lang="en-GB" dirty="0" smtClean="0"/>
              <a:t>It is not a race to the end!</a:t>
            </a:r>
          </a:p>
          <a:p>
            <a:endParaRPr lang="en-GB" dirty="0"/>
          </a:p>
        </p:txBody>
      </p:sp>
    </p:spTree>
    <p:extLst>
      <p:ext uri="{BB962C8B-B14F-4D97-AF65-F5344CB8AC3E}">
        <p14:creationId xmlns:p14="http://schemas.microsoft.com/office/powerpoint/2010/main" val="1686589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child struggles with reading</a:t>
            </a:r>
            <a:endParaRPr lang="en-GB" dirty="0"/>
          </a:p>
        </p:txBody>
      </p:sp>
      <p:sp>
        <p:nvSpPr>
          <p:cNvPr id="3" name="Content Placeholder 2"/>
          <p:cNvSpPr>
            <a:spLocks noGrp="1"/>
          </p:cNvSpPr>
          <p:nvPr>
            <p:ph idx="1"/>
          </p:nvPr>
        </p:nvSpPr>
        <p:spPr/>
        <p:txBody>
          <a:bodyPr/>
          <a:lstStyle/>
          <a:p>
            <a:r>
              <a:rPr lang="en-GB" dirty="0" smtClean="0"/>
              <a:t>We know that children do not learn at the same rate</a:t>
            </a:r>
          </a:p>
          <a:p>
            <a:r>
              <a:rPr lang="en-GB" dirty="0" smtClean="0"/>
              <a:t>If your child does not pick up the phonics sounds quickly, we will put in interventions to help</a:t>
            </a:r>
          </a:p>
          <a:p>
            <a:r>
              <a:rPr lang="en-GB" dirty="0" smtClean="0"/>
              <a:t>Your child may move through the books more slowly</a:t>
            </a:r>
          </a:p>
          <a:p>
            <a:r>
              <a:rPr lang="en-GB" dirty="0" smtClean="0"/>
              <a:t>Your child may repeat Monster Phonics books they have already read</a:t>
            </a:r>
          </a:p>
          <a:p>
            <a:r>
              <a:rPr lang="en-GB" dirty="0" smtClean="0"/>
              <a:t>We may select other books not on the list to support your child</a:t>
            </a:r>
          </a:p>
          <a:p>
            <a:endParaRPr lang="en-GB" dirty="0"/>
          </a:p>
          <a:p>
            <a:pPr marL="0" indent="0">
              <a:buNone/>
            </a:pPr>
            <a:r>
              <a:rPr lang="en-GB" b="1" dirty="0" smtClean="0"/>
              <a:t>If we have concerns we will talk to you!</a:t>
            </a:r>
            <a:endParaRPr lang="en-GB" b="1" dirty="0"/>
          </a:p>
        </p:txBody>
      </p:sp>
    </p:spTree>
    <p:extLst>
      <p:ext uri="{BB962C8B-B14F-4D97-AF65-F5344CB8AC3E}">
        <p14:creationId xmlns:p14="http://schemas.microsoft.com/office/powerpoint/2010/main" val="548320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child is a great reader – are you holding them back?</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The simple answer to this is no</a:t>
            </a:r>
          </a:p>
          <a:p>
            <a:r>
              <a:rPr lang="en-GB" dirty="0" smtClean="0"/>
              <a:t>The curriculum is clear that we need to keep the books matching the GPCs the children have been taught</a:t>
            </a:r>
          </a:p>
          <a:p>
            <a:r>
              <a:rPr lang="en-GB" dirty="0" smtClean="0"/>
              <a:t>The structure of the phonics programme is clear and we need to teach the sounds in a progressive way</a:t>
            </a:r>
          </a:p>
          <a:p>
            <a:r>
              <a:rPr lang="en-GB" dirty="0" smtClean="0"/>
              <a:t>Your children should not struggle with the Monster Phonics books and you should not need to help them too much</a:t>
            </a:r>
          </a:p>
          <a:p>
            <a:r>
              <a:rPr lang="en-GB" dirty="0" smtClean="0"/>
              <a:t>If your children are really fluent – it is good to practice again and push for understanding</a:t>
            </a:r>
          </a:p>
          <a:p>
            <a:r>
              <a:rPr lang="en-GB" dirty="0" smtClean="0"/>
              <a:t>The Monster Phonics books have questions at the end of the books</a:t>
            </a:r>
            <a:r>
              <a:rPr lang="en-GB" dirty="0"/>
              <a:t> </a:t>
            </a:r>
            <a:r>
              <a:rPr lang="en-GB" dirty="0" smtClean="0"/>
              <a:t>to help with this</a:t>
            </a:r>
          </a:p>
        </p:txBody>
      </p:sp>
    </p:spTree>
    <p:extLst>
      <p:ext uri="{BB962C8B-B14F-4D97-AF65-F5344CB8AC3E}">
        <p14:creationId xmlns:p14="http://schemas.microsoft.com/office/powerpoint/2010/main" val="1295461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you help your child?</a:t>
            </a:r>
            <a:endParaRPr lang="en-GB" dirty="0"/>
          </a:p>
        </p:txBody>
      </p:sp>
      <p:pic>
        <p:nvPicPr>
          <p:cNvPr id="5122" name="Picture 2" descr="Reading with Your Child | Reading Rock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760" y="3241964"/>
            <a:ext cx="3605709" cy="18869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731131" y="2546065"/>
            <a:ext cx="280965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t>Read </a:t>
            </a:r>
            <a:r>
              <a:rPr lang="en-GB" b="1" dirty="0" smtClean="0"/>
              <a:t>with</a:t>
            </a:r>
            <a:r>
              <a:rPr lang="en-GB" dirty="0" smtClean="0"/>
              <a:t> you child daily</a:t>
            </a:r>
            <a:endParaRPr lang="en-GB" dirty="0"/>
          </a:p>
        </p:txBody>
      </p:sp>
      <p:sp>
        <p:nvSpPr>
          <p:cNvPr id="6" name="TextBox 5"/>
          <p:cNvSpPr txBox="1"/>
          <p:nvPr/>
        </p:nvSpPr>
        <p:spPr>
          <a:xfrm>
            <a:off x="1451956" y="3701733"/>
            <a:ext cx="280965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t>Make it fun</a:t>
            </a:r>
            <a:endParaRPr lang="en-GB" dirty="0"/>
          </a:p>
        </p:txBody>
      </p:sp>
      <p:sp>
        <p:nvSpPr>
          <p:cNvPr id="7" name="TextBox 6"/>
          <p:cNvSpPr txBox="1"/>
          <p:nvPr/>
        </p:nvSpPr>
        <p:spPr>
          <a:xfrm>
            <a:off x="1451956" y="2654531"/>
            <a:ext cx="280965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t>Reinforce phonics sounds</a:t>
            </a:r>
            <a:endParaRPr lang="en-GB" dirty="0"/>
          </a:p>
        </p:txBody>
      </p:sp>
      <p:sp>
        <p:nvSpPr>
          <p:cNvPr id="8" name="TextBox 7"/>
          <p:cNvSpPr txBox="1"/>
          <p:nvPr/>
        </p:nvSpPr>
        <p:spPr>
          <a:xfrm>
            <a:off x="8731130" y="3701733"/>
            <a:ext cx="280965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t>Get caught reading</a:t>
            </a:r>
            <a:endParaRPr lang="en-GB" dirty="0"/>
          </a:p>
        </p:txBody>
      </p:sp>
      <p:sp>
        <p:nvSpPr>
          <p:cNvPr id="9" name="TextBox 8"/>
          <p:cNvSpPr txBox="1"/>
          <p:nvPr/>
        </p:nvSpPr>
        <p:spPr>
          <a:xfrm>
            <a:off x="8731130" y="4814636"/>
            <a:ext cx="280965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t>Give lots of encouragement</a:t>
            </a:r>
            <a:endParaRPr lang="en-GB" dirty="0"/>
          </a:p>
        </p:txBody>
      </p:sp>
      <p:sp>
        <p:nvSpPr>
          <p:cNvPr id="10" name="TextBox 9"/>
          <p:cNvSpPr txBox="1"/>
          <p:nvPr/>
        </p:nvSpPr>
        <p:spPr>
          <a:xfrm>
            <a:off x="7087985" y="6057189"/>
            <a:ext cx="280965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t>Ask lots of questions</a:t>
            </a:r>
            <a:endParaRPr lang="en-GB" dirty="0"/>
          </a:p>
        </p:txBody>
      </p:sp>
      <p:sp>
        <p:nvSpPr>
          <p:cNvPr id="11" name="TextBox 10"/>
          <p:cNvSpPr txBox="1"/>
          <p:nvPr/>
        </p:nvSpPr>
        <p:spPr>
          <a:xfrm>
            <a:off x="1448833" y="4807527"/>
            <a:ext cx="280965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t>Read different texts</a:t>
            </a:r>
            <a:endParaRPr lang="en-GB" dirty="0"/>
          </a:p>
        </p:txBody>
      </p:sp>
      <p:sp>
        <p:nvSpPr>
          <p:cNvPr id="12" name="TextBox 11"/>
          <p:cNvSpPr txBox="1"/>
          <p:nvPr/>
        </p:nvSpPr>
        <p:spPr>
          <a:xfrm>
            <a:off x="3181003" y="6057189"/>
            <a:ext cx="280965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t>Read </a:t>
            </a:r>
            <a:r>
              <a:rPr lang="en-GB" b="1" dirty="0" smtClean="0"/>
              <a:t>to </a:t>
            </a:r>
            <a:r>
              <a:rPr lang="en-GB" dirty="0" smtClean="0"/>
              <a:t>your child</a:t>
            </a:r>
            <a:endParaRPr lang="en-GB" dirty="0"/>
          </a:p>
        </p:txBody>
      </p:sp>
    </p:spTree>
    <p:extLst>
      <p:ext uri="{BB962C8B-B14F-4D97-AF65-F5344CB8AC3E}">
        <p14:creationId xmlns:p14="http://schemas.microsoft.com/office/powerpoint/2010/main" val="555088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xmlns="" id="{36E27C40-104A-4C05-A382-21A40999A1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xmlns="" id="{C1D78633-7222-4BD8-9B43-C5A3FE3FB16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175"/>
            <a:ext cx="12198350" cy="6875463"/>
            <a:chOff x="0" y="3175"/>
            <a:chExt cx="12198350" cy="6875463"/>
          </a:xfrm>
        </p:grpSpPr>
        <p:sp>
          <p:nvSpPr>
            <p:cNvPr id="42" name="Freeform 5">
              <a:extLst>
                <a:ext uri="{FF2B5EF4-FFF2-40B4-BE49-F238E27FC236}">
                  <a16:creationId xmlns:a16="http://schemas.microsoft.com/office/drawing/2014/main" xmlns="" id="{64A62ED5-69F8-4A9A-959F-BDFA4CB0062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43" name="Freeform 9">
              <a:extLst>
                <a:ext uri="{FF2B5EF4-FFF2-40B4-BE49-F238E27FC236}">
                  <a16:creationId xmlns:a16="http://schemas.microsoft.com/office/drawing/2014/main" xmlns="" id="{1E1E0581-3B45-45FA-909D-956C5BA8C38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44" name="Freeform 13">
              <a:extLst>
                <a:ext uri="{FF2B5EF4-FFF2-40B4-BE49-F238E27FC236}">
                  <a16:creationId xmlns:a16="http://schemas.microsoft.com/office/drawing/2014/main" xmlns="" id="{05474103-4A93-4198-B2FA-45EC74FD528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grpSp>
      <p:sp useBgFill="1">
        <p:nvSpPr>
          <p:cNvPr id="46" name="Freeform: Shape 45">
            <a:extLst>
              <a:ext uri="{FF2B5EF4-FFF2-40B4-BE49-F238E27FC236}">
                <a16:creationId xmlns:a16="http://schemas.microsoft.com/office/drawing/2014/main" xmlns="" id="{2A0F9152-48E3-49B1-872D-898BCB713A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3466" y="643466"/>
            <a:ext cx="10905066" cy="5571066"/>
          </a:xfrm>
          <a:custGeom>
            <a:avLst/>
            <a:gdLst>
              <a:gd name="connsiteX0" fmla="*/ 317500 w 10905066"/>
              <a:gd name="connsiteY0" fmla="*/ 0 h 5571066"/>
              <a:gd name="connsiteX1" fmla="*/ 6969125 w 10905066"/>
              <a:gd name="connsiteY1" fmla="*/ 0 h 5571066"/>
              <a:gd name="connsiteX2" fmla="*/ 6969127 w 10905066"/>
              <a:gd name="connsiteY2" fmla="*/ 0 h 5571066"/>
              <a:gd name="connsiteX3" fmla="*/ 10587566 w 10905066"/>
              <a:gd name="connsiteY3" fmla="*/ 0 h 5571066"/>
              <a:gd name="connsiteX4" fmla="*/ 10651066 w 10905066"/>
              <a:gd name="connsiteY4" fmla="*/ 6350 h 5571066"/>
              <a:gd name="connsiteX5" fmla="*/ 10711391 w 10905066"/>
              <a:gd name="connsiteY5" fmla="*/ 23813 h 5571066"/>
              <a:gd name="connsiteX6" fmla="*/ 10763779 w 10905066"/>
              <a:gd name="connsiteY6" fmla="*/ 52388 h 5571066"/>
              <a:gd name="connsiteX7" fmla="*/ 10812991 w 10905066"/>
              <a:gd name="connsiteY7" fmla="*/ 93663 h 5571066"/>
              <a:gd name="connsiteX8" fmla="*/ 10849503 w 10905066"/>
              <a:gd name="connsiteY8" fmla="*/ 139700 h 5571066"/>
              <a:gd name="connsiteX9" fmla="*/ 10881253 w 10905066"/>
              <a:gd name="connsiteY9" fmla="*/ 195263 h 5571066"/>
              <a:gd name="connsiteX10" fmla="*/ 10898716 w 10905066"/>
              <a:gd name="connsiteY10" fmla="*/ 254000 h 5571066"/>
              <a:gd name="connsiteX11" fmla="*/ 10905066 w 10905066"/>
              <a:gd name="connsiteY11" fmla="*/ 319088 h 5571066"/>
              <a:gd name="connsiteX12" fmla="*/ 10905066 w 10905066"/>
              <a:gd name="connsiteY12" fmla="*/ 1556279 h 5571066"/>
              <a:gd name="connsiteX13" fmla="*/ 10905066 w 10905066"/>
              <a:gd name="connsiteY13" fmla="*/ 4014788 h 5571066"/>
              <a:gd name="connsiteX14" fmla="*/ 10905066 w 10905066"/>
              <a:gd name="connsiteY14" fmla="*/ 5251979 h 5571066"/>
              <a:gd name="connsiteX15" fmla="*/ 10898716 w 10905066"/>
              <a:gd name="connsiteY15" fmla="*/ 5317066 h 5571066"/>
              <a:gd name="connsiteX16" fmla="*/ 10881253 w 10905066"/>
              <a:gd name="connsiteY16" fmla="*/ 5375804 h 5571066"/>
              <a:gd name="connsiteX17" fmla="*/ 10849503 w 10905066"/>
              <a:gd name="connsiteY17" fmla="*/ 5431366 h 5571066"/>
              <a:gd name="connsiteX18" fmla="*/ 10812991 w 10905066"/>
              <a:gd name="connsiteY18" fmla="*/ 5478991 h 5571066"/>
              <a:gd name="connsiteX19" fmla="*/ 10763779 w 10905066"/>
              <a:gd name="connsiteY19" fmla="*/ 5518679 h 5571066"/>
              <a:gd name="connsiteX20" fmla="*/ 10711391 w 10905066"/>
              <a:gd name="connsiteY20" fmla="*/ 5547254 h 5571066"/>
              <a:gd name="connsiteX21" fmla="*/ 10651066 w 10905066"/>
              <a:gd name="connsiteY21" fmla="*/ 5564716 h 5571066"/>
              <a:gd name="connsiteX22" fmla="*/ 10587566 w 10905066"/>
              <a:gd name="connsiteY22" fmla="*/ 5571066 h 5571066"/>
              <a:gd name="connsiteX23" fmla="*/ 6969125 w 10905066"/>
              <a:gd name="connsiteY23" fmla="*/ 5571066 h 5571066"/>
              <a:gd name="connsiteX24" fmla="*/ 3935941 w 10905066"/>
              <a:gd name="connsiteY24" fmla="*/ 5571066 h 5571066"/>
              <a:gd name="connsiteX25" fmla="*/ 317500 w 10905066"/>
              <a:gd name="connsiteY25" fmla="*/ 5571066 h 5571066"/>
              <a:gd name="connsiteX26" fmla="*/ 254000 w 10905066"/>
              <a:gd name="connsiteY26" fmla="*/ 5564716 h 5571066"/>
              <a:gd name="connsiteX27" fmla="*/ 193675 w 10905066"/>
              <a:gd name="connsiteY27" fmla="*/ 5547254 h 5571066"/>
              <a:gd name="connsiteX28" fmla="*/ 141288 w 10905066"/>
              <a:gd name="connsiteY28" fmla="*/ 5518679 h 5571066"/>
              <a:gd name="connsiteX29" fmla="*/ 92075 w 10905066"/>
              <a:gd name="connsiteY29" fmla="*/ 5478991 h 5571066"/>
              <a:gd name="connsiteX30" fmla="*/ 55563 w 10905066"/>
              <a:gd name="connsiteY30" fmla="*/ 5431366 h 5571066"/>
              <a:gd name="connsiteX31" fmla="*/ 23813 w 10905066"/>
              <a:gd name="connsiteY31" fmla="*/ 5375804 h 5571066"/>
              <a:gd name="connsiteX32" fmla="*/ 6350 w 10905066"/>
              <a:gd name="connsiteY32" fmla="*/ 5317066 h 5571066"/>
              <a:gd name="connsiteX33" fmla="*/ 0 w 10905066"/>
              <a:gd name="connsiteY33" fmla="*/ 5251979 h 5571066"/>
              <a:gd name="connsiteX34" fmla="*/ 0 w 10905066"/>
              <a:gd name="connsiteY34" fmla="*/ 4014789 h 5571066"/>
              <a:gd name="connsiteX35" fmla="*/ 0 w 10905066"/>
              <a:gd name="connsiteY35" fmla="*/ 4014788 h 5571066"/>
              <a:gd name="connsiteX36" fmla="*/ 0 w 10905066"/>
              <a:gd name="connsiteY36" fmla="*/ 319088 h 5571066"/>
              <a:gd name="connsiteX37" fmla="*/ 6350 w 10905066"/>
              <a:gd name="connsiteY37" fmla="*/ 254000 h 5571066"/>
              <a:gd name="connsiteX38" fmla="*/ 23813 w 10905066"/>
              <a:gd name="connsiteY38" fmla="*/ 195263 h 5571066"/>
              <a:gd name="connsiteX39" fmla="*/ 55563 w 10905066"/>
              <a:gd name="connsiteY39" fmla="*/ 139700 h 5571066"/>
              <a:gd name="connsiteX40" fmla="*/ 92075 w 10905066"/>
              <a:gd name="connsiteY40" fmla="*/ 93663 h 5571066"/>
              <a:gd name="connsiteX41" fmla="*/ 141288 w 10905066"/>
              <a:gd name="connsiteY41" fmla="*/ 52388 h 5571066"/>
              <a:gd name="connsiteX42" fmla="*/ 193675 w 10905066"/>
              <a:gd name="connsiteY42" fmla="*/ 23813 h 5571066"/>
              <a:gd name="connsiteX43" fmla="*/ 254000 w 10905066"/>
              <a:gd name="connsiteY43" fmla="*/ 635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05066" h="5571066">
                <a:moveTo>
                  <a:pt x="317500" y="0"/>
                </a:moveTo>
                <a:lnTo>
                  <a:pt x="6969125" y="0"/>
                </a:lnTo>
                <a:lnTo>
                  <a:pt x="6969127" y="0"/>
                </a:lnTo>
                <a:lnTo>
                  <a:pt x="10587566" y="0"/>
                </a:lnTo>
                <a:lnTo>
                  <a:pt x="10651066" y="6350"/>
                </a:lnTo>
                <a:lnTo>
                  <a:pt x="10711391" y="23813"/>
                </a:lnTo>
                <a:lnTo>
                  <a:pt x="10763779" y="52388"/>
                </a:lnTo>
                <a:lnTo>
                  <a:pt x="10812991" y="93663"/>
                </a:lnTo>
                <a:lnTo>
                  <a:pt x="10849503" y="139700"/>
                </a:lnTo>
                <a:lnTo>
                  <a:pt x="10881253" y="195263"/>
                </a:lnTo>
                <a:lnTo>
                  <a:pt x="10898716" y="254000"/>
                </a:lnTo>
                <a:lnTo>
                  <a:pt x="10905066" y="319088"/>
                </a:lnTo>
                <a:lnTo>
                  <a:pt x="10905066" y="1556279"/>
                </a:lnTo>
                <a:lnTo>
                  <a:pt x="10905066" y="4014788"/>
                </a:lnTo>
                <a:lnTo>
                  <a:pt x="10905066" y="5251979"/>
                </a:lnTo>
                <a:lnTo>
                  <a:pt x="10898716" y="5317066"/>
                </a:lnTo>
                <a:lnTo>
                  <a:pt x="10881253" y="5375804"/>
                </a:lnTo>
                <a:lnTo>
                  <a:pt x="10849503" y="5431366"/>
                </a:lnTo>
                <a:lnTo>
                  <a:pt x="10812991" y="5478991"/>
                </a:lnTo>
                <a:lnTo>
                  <a:pt x="10763779" y="5518679"/>
                </a:lnTo>
                <a:lnTo>
                  <a:pt x="10711391" y="5547254"/>
                </a:lnTo>
                <a:lnTo>
                  <a:pt x="10651066" y="5564716"/>
                </a:lnTo>
                <a:lnTo>
                  <a:pt x="10587566" y="5571066"/>
                </a:lnTo>
                <a:lnTo>
                  <a:pt x="6969125" y="5571066"/>
                </a:lnTo>
                <a:lnTo>
                  <a:pt x="3935941" y="5571066"/>
                </a:lnTo>
                <a:lnTo>
                  <a:pt x="317500" y="5571066"/>
                </a:lnTo>
                <a:lnTo>
                  <a:pt x="254000" y="5564716"/>
                </a:lnTo>
                <a:lnTo>
                  <a:pt x="193675" y="5547254"/>
                </a:lnTo>
                <a:lnTo>
                  <a:pt x="141288" y="5518679"/>
                </a:lnTo>
                <a:lnTo>
                  <a:pt x="92075" y="5478991"/>
                </a:lnTo>
                <a:lnTo>
                  <a:pt x="55563" y="5431366"/>
                </a:lnTo>
                <a:lnTo>
                  <a:pt x="23813" y="5375804"/>
                </a:lnTo>
                <a:lnTo>
                  <a:pt x="6350" y="5317066"/>
                </a:lnTo>
                <a:lnTo>
                  <a:pt x="0" y="5251979"/>
                </a:lnTo>
                <a:lnTo>
                  <a:pt x="0" y="4014789"/>
                </a:lnTo>
                <a:lnTo>
                  <a:pt x="0" y="4014788"/>
                </a:lnTo>
                <a:lnTo>
                  <a:pt x="0" y="319088"/>
                </a:lnTo>
                <a:lnTo>
                  <a:pt x="6350" y="254000"/>
                </a:lnTo>
                <a:lnTo>
                  <a:pt x="23813" y="195263"/>
                </a:lnTo>
                <a:lnTo>
                  <a:pt x="55563" y="139700"/>
                </a:lnTo>
                <a:lnTo>
                  <a:pt x="92075" y="93663"/>
                </a:lnTo>
                <a:lnTo>
                  <a:pt x="141288" y="52388"/>
                </a:lnTo>
                <a:lnTo>
                  <a:pt x="193675" y="23813"/>
                </a:lnTo>
                <a:lnTo>
                  <a:pt x="254000" y="6350"/>
                </a:lnTo>
                <a:close/>
              </a:path>
            </a:pathLst>
          </a:custGeom>
          <a:ln w="0">
            <a:noFill/>
            <a:prstDash val="solid"/>
            <a:round/>
            <a:headEnd/>
            <a:tailEnd/>
          </a:ln>
        </p:spPr>
      </p:sp>
      <p:sp>
        <p:nvSpPr>
          <p:cNvPr id="48" name="Rectangle: Rounded Corners 47">
            <a:extLst>
              <a:ext uri="{FF2B5EF4-FFF2-40B4-BE49-F238E27FC236}">
                <a16:creationId xmlns:a16="http://schemas.microsoft.com/office/drawing/2014/main" xmlns="" id="{23489F6D-90F9-4863-AC28-04E23B84E0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5990" y="845990"/>
            <a:ext cx="10486868" cy="5166017"/>
          </a:xfrm>
          <a:prstGeom prst="roundRect">
            <a:avLst>
              <a:gd name="adj" fmla="val 3173"/>
            </a:avLst>
          </a:prstGeom>
          <a:noFill/>
          <a:ln w="444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F823A8A-47FD-4BFE-B43B-5621E62240F9}"/>
              </a:ext>
            </a:extLst>
          </p:cNvPr>
          <p:cNvSpPr>
            <a:spLocks noGrp="1"/>
          </p:cNvSpPr>
          <p:nvPr>
            <p:ph type="title"/>
          </p:nvPr>
        </p:nvSpPr>
        <p:spPr>
          <a:xfrm>
            <a:off x="1352846" y="1055489"/>
            <a:ext cx="9486309" cy="1073572"/>
          </a:xfrm>
        </p:spPr>
        <p:txBody>
          <a:bodyPr anchor="ctr">
            <a:normAutofit/>
          </a:bodyPr>
          <a:lstStyle/>
          <a:p>
            <a:pPr algn="ctr"/>
            <a:r>
              <a:rPr lang="en-US" sz="3600" dirty="0" smtClean="0"/>
              <a:t>Reading</a:t>
            </a:r>
            <a:endParaRPr lang="en-US" sz="3600" dirty="0"/>
          </a:p>
        </p:txBody>
      </p:sp>
      <p:cxnSp>
        <p:nvCxnSpPr>
          <p:cNvPr id="50" name="Straight Connector 49">
            <a:extLst>
              <a:ext uri="{FF2B5EF4-FFF2-40B4-BE49-F238E27FC236}">
                <a16:creationId xmlns:a16="http://schemas.microsoft.com/office/drawing/2014/main" xmlns="" id="{B3CFF822-5B88-4257-86DB-464E3C755FE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10200" y="2240822"/>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655925" y="2679261"/>
            <a:ext cx="26683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Do you know why reading is important?</a:t>
            </a:r>
            <a:endParaRPr lang="en-GB" dirty="0"/>
          </a:p>
        </p:txBody>
      </p:sp>
      <p:sp>
        <p:nvSpPr>
          <p:cNvPr id="14" name="TextBox 13"/>
          <p:cNvSpPr txBox="1"/>
          <p:nvPr/>
        </p:nvSpPr>
        <p:spPr>
          <a:xfrm>
            <a:off x="1655925" y="4522125"/>
            <a:ext cx="266838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Do you know how to help you child develop their reading ability?</a:t>
            </a:r>
            <a:endParaRPr lang="en-GB" dirty="0"/>
          </a:p>
        </p:txBody>
      </p:sp>
      <p:sp>
        <p:nvSpPr>
          <p:cNvPr id="15" name="TextBox 14"/>
          <p:cNvSpPr txBox="1"/>
          <p:nvPr/>
        </p:nvSpPr>
        <p:spPr>
          <a:xfrm>
            <a:off x="4761806" y="4522125"/>
            <a:ext cx="266838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Do you know how to help improve your child’s understanding of a text?</a:t>
            </a:r>
            <a:endParaRPr lang="en-GB" dirty="0"/>
          </a:p>
        </p:txBody>
      </p:sp>
      <p:sp>
        <p:nvSpPr>
          <p:cNvPr id="16" name="TextBox 15"/>
          <p:cNvSpPr txBox="1"/>
          <p:nvPr/>
        </p:nvSpPr>
        <p:spPr>
          <a:xfrm>
            <a:off x="7867687" y="4522125"/>
            <a:ext cx="266838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Are you aware of the different types of reading we do at school?</a:t>
            </a:r>
            <a:endParaRPr lang="en-GB" dirty="0"/>
          </a:p>
        </p:txBody>
      </p:sp>
      <p:sp>
        <p:nvSpPr>
          <p:cNvPr id="17" name="TextBox 16"/>
          <p:cNvSpPr txBox="1"/>
          <p:nvPr/>
        </p:nvSpPr>
        <p:spPr>
          <a:xfrm>
            <a:off x="7867687" y="2702346"/>
            <a:ext cx="26683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Do you look forward to reading at home?</a:t>
            </a:r>
            <a:endParaRPr lang="en-GB" dirty="0"/>
          </a:p>
        </p:txBody>
      </p:sp>
      <p:pic>
        <p:nvPicPr>
          <p:cNvPr id="1028" name="Picture 4" descr="The Benefits of Reading for Pleas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6314" y="2674368"/>
            <a:ext cx="2259369" cy="1509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8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a:t>
            </a:r>
            <a:r>
              <a:rPr lang="en-GB" smtClean="0"/>
              <a:t>for questions</a:t>
            </a:r>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739382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‘POWER’ of </a:t>
            </a:r>
            <a:r>
              <a:rPr lang="en-GB" dirty="0" smtClean="0"/>
              <a:t>reading</a:t>
            </a:r>
            <a:endParaRPr lang="en-GB" dirty="0"/>
          </a:p>
        </p:txBody>
      </p:sp>
      <p:sp>
        <p:nvSpPr>
          <p:cNvPr id="3" name="Content Placeholder 2"/>
          <p:cNvSpPr>
            <a:spLocks noGrp="1"/>
          </p:cNvSpPr>
          <p:nvPr>
            <p:ph idx="1"/>
          </p:nvPr>
        </p:nvSpPr>
        <p:spPr/>
        <p:txBody>
          <a:bodyPr/>
          <a:lstStyle/>
          <a:p>
            <a:r>
              <a:rPr lang="en-GB" dirty="0"/>
              <a:t>Creating a love of reading in children is potentially one of the most powerful ways YOU can help your </a:t>
            </a:r>
            <a:r>
              <a:rPr lang="en-GB" dirty="0" smtClean="0"/>
              <a:t>child. </a:t>
            </a:r>
          </a:p>
          <a:p>
            <a:r>
              <a:rPr lang="en-GB" dirty="0" smtClean="0"/>
              <a:t>Experts </a:t>
            </a:r>
            <a:r>
              <a:rPr lang="en-GB" dirty="0"/>
              <a:t>in literacy are unanimous in their belief that parents should read with their children. </a:t>
            </a:r>
            <a:endParaRPr lang="en-GB" dirty="0" smtClean="0"/>
          </a:p>
          <a:p>
            <a:r>
              <a:rPr lang="en-GB" dirty="0" smtClean="0"/>
              <a:t>The </a:t>
            </a:r>
            <a:r>
              <a:rPr lang="en-GB" dirty="0"/>
              <a:t>power of the parent-child bond has a positive effect on a child’s attitude towards reading and their ability to read.</a:t>
            </a:r>
          </a:p>
        </p:txBody>
      </p:sp>
    </p:spTree>
    <p:extLst>
      <p:ext uri="{BB962C8B-B14F-4D97-AF65-F5344CB8AC3E}">
        <p14:creationId xmlns:p14="http://schemas.microsoft.com/office/powerpoint/2010/main" val="3905454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t>
            </a:r>
            <a:r>
              <a:rPr lang="en-GB" dirty="0" smtClean="0"/>
              <a:t>is </a:t>
            </a:r>
            <a:r>
              <a:rPr lang="en-GB" dirty="0"/>
              <a:t>r</a:t>
            </a:r>
            <a:r>
              <a:rPr lang="en-GB" dirty="0" smtClean="0"/>
              <a:t>eading </a:t>
            </a:r>
            <a:r>
              <a:rPr lang="en-GB" dirty="0"/>
              <a:t>i</a:t>
            </a:r>
            <a:r>
              <a:rPr lang="en-GB" dirty="0" smtClean="0"/>
              <a:t>mportant</a:t>
            </a:r>
            <a:r>
              <a:rPr lang="en-GB" dirty="0"/>
              <a:t>?</a:t>
            </a:r>
          </a:p>
        </p:txBody>
      </p:sp>
      <p:sp>
        <p:nvSpPr>
          <p:cNvPr id="3" name="Content Placeholder 2"/>
          <p:cNvSpPr>
            <a:spLocks noGrp="1"/>
          </p:cNvSpPr>
          <p:nvPr>
            <p:ph idx="1"/>
          </p:nvPr>
        </p:nvSpPr>
        <p:spPr/>
        <p:txBody>
          <a:bodyPr/>
          <a:lstStyle/>
          <a:p>
            <a:endParaRPr lang="en-GB" dirty="0" smtClean="0"/>
          </a:p>
          <a:p>
            <a:r>
              <a:rPr lang="en-GB" dirty="0" smtClean="0"/>
              <a:t>Creating </a:t>
            </a:r>
            <a:r>
              <a:rPr lang="en-GB" dirty="0"/>
              <a:t>a love of reading in children is potentially one of the most powerful ways of improving academic standards in school. </a:t>
            </a:r>
            <a:endParaRPr lang="en-GB" dirty="0" smtClean="0"/>
          </a:p>
          <a:p>
            <a:r>
              <a:rPr lang="en-GB" dirty="0" smtClean="0"/>
              <a:t>There </a:t>
            </a:r>
            <a:r>
              <a:rPr lang="en-GB" dirty="0"/>
              <a:t>can be few better ways to improve pupils chances in school, or beyond in the wider world than to enable them to become truly independent readers</a:t>
            </a:r>
            <a:r>
              <a:rPr lang="en-GB" dirty="0" smtClean="0"/>
              <a:t>.</a:t>
            </a:r>
          </a:p>
          <a:p>
            <a:r>
              <a:rPr lang="en-GB" dirty="0"/>
              <a:t>Success in reading is fundamental to success in </a:t>
            </a:r>
            <a:r>
              <a:rPr lang="en-GB" dirty="0" smtClean="0"/>
              <a:t>school</a:t>
            </a:r>
          </a:p>
          <a:p>
            <a:r>
              <a:rPr lang="en-GB" dirty="0" smtClean="0"/>
              <a:t>Reading </a:t>
            </a:r>
            <a:r>
              <a:rPr lang="en-GB" dirty="0"/>
              <a:t>is all about acquiring meaning; for enjoyment, information and understanding.</a:t>
            </a:r>
          </a:p>
        </p:txBody>
      </p:sp>
    </p:spTree>
    <p:extLst>
      <p:ext uri="{BB962C8B-B14F-4D97-AF65-F5344CB8AC3E}">
        <p14:creationId xmlns:p14="http://schemas.microsoft.com/office/powerpoint/2010/main" val="1877356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reading?</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b="1" dirty="0"/>
              <a:t>Reading requires two </a:t>
            </a:r>
            <a:r>
              <a:rPr lang="en-GB" b="1" dirty="0" smtClean="0"/>
              <a:t>skills</a:t>
            </a:r>
          </a:p>
          <a:p>
            <a:pPr marL="0" indent="0">
              <a:buNone/>
            </a:pPr>
            <a:r>
              <a:rPr lang="en-GB" b="1" dirty="0" smtClean="0"/>
              <a:t>Phonics </a:t>
            </a:r>
            <a:r>
              <a:rPr lang="en-GB" b="1" dirty="0"/>
              <a:t>and Word Recognition </a:t>
            </a:r>
          </a:p>
          <a:p>
            <a:r>
              <a:rPr lang="en-GB" dirty="0" smtClean="0"/>
              <a:t>The </a:t>
            </a:r>
            <a:r>
              <a:rPr lang="en-GB" dirty="0"/>
              <a:t>ability to blend letter sounds (phonemes) together to read words. </a:t>
            </a:r>
            <a:endParaRPr lang="en-GB" dirty="0" smtClean="0"/>
          </a:p>
          <a:p>
            <a:r>
              <a:rPr lang="en-GB" dirty="0" smtClean="0"/>
              <a:t>The </a:t>
            </a:r>
            <a:r>
              <a:rPr lang="en-GB" dirty="0"/>
              <a:t>ability to recognise words presented in and out of context. </a:t>
            </a:r>
            <a:endParaRPr lang="en-GB" dirty="0" smtClean="0"/>
          </a:p>
          <a:p>
            <a:pPr marL="0" indent="0">
              <a:buNone/>
            </a:pPr>
            <a:r>
              <a:rPr lang="en-GB" b="1" dirty="0" smtClean="0"/>
              <a:t>Understanding</a:t>
            </a:r>
            <a:r>
              <a:rPr lang="en-GB" dirty="0" smtClean="0"/>
              <a:t> </a:t>
            </a:r>
          </a:p>
          <a:p>
            <a:r>
              <a:rPr lang="en-GB" dirty="0" smtClean="0"/>
              <a:t>The </a:t>
            </a:r>
            <a:r>
              <a:rPr lang="en-GB" dirty="0"/>
              <a:t>ability to understand the meaning of the words and sentences in a text. </a:t>
            </a:r>
            <a:endParaRPr lang="en-GB" dirty="0" smtClean="0"/>
          </a:p>
          <a:p>
            <a:r>
              <a:rPr lang="en-GB" dirty="0" smtClean="0"/>
              <a:t>The </a:t>
            </a:r>
            <a:r>
              <a:rPr lang="en-GB" dirty="0"/>
              <a:t>ability to understand the ideas, information and themes in a text. </a:t>
            </a:r>
            <a:endParaRPr lang="en-GB" dirty="0" smtClean="0"/>
          </a:p>
          <a:p>
            <a:r>
              <a:rPr lang="en-GB" dirty="0" smtClean="0"/>
              <a:t>If </a:t>
            </a:r>
            <a:r>
              <a:rPr lang="en-GB" dirty="0"/>
              <a:t>a child understands what they hear, they will understand the same information when they read.</a:t>
            </a:r>
          </a:p>
        </p:txBody>
      </p:sp>
    </p:spTree>
    <p:extLst>
      <p:ext uri="{BB962C8B-B14F-4D97-AF65-F5344CB8AC3E}">
        <p14:creationId xmlns:p14="http://schemas.microsoft.com/office/powerpoint/2010/main" val="339082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in </a:t>
            </a:r>
            <a:r>
              <a:rPr lang="en-GB" dirty="0" smtClean="0"/>
              <a:t>school</a:t>
            </a:r>
            <a:endParaRPr lang="en-GB" dirty="0"/>
          </a:p>
        </p:txBody>
      </p:sp>
      <p:sp>
        <p:nvSpPr>
          <p:cNvPr id="3" name="Content Placeholder 2"/>
          <p:cNvSpPr>
            <a:spLocks noGrp="1"/>
          </p:cNvSpPr>
          <p:nvPr>
            <p:ph idx="1"/>
          </p:nvPr>
        </p:nvSpPr>
        <p:spPr/>
        <p:txBody>
          <a:bodyPr>
            <a:normAutofit fontScale="92500" lnSpcReduction="10000"/>
          </a:bodyPr>
          <a:lstStyle/>
          <a:p>
            <a:r>
              <a:rPr lang="en-GB" dirty="0"/>
              <a:t>Phonics </a:t>
            </a:r>
            <a:endParaRPr lang="en-GB" dirty="0" smtClean="0"/>
          </a:p>
          <a:p>
            <a:r>
              <a:rPr lang="en-GB" dirty="0" smtClean="0"/>
              <a:t>Shared </a:t>
            </a:r>
            <a:r>
              <a:rPr lang="en-GB" dirty="0"/>
              <a:t>reading </a:t>
            </a:r>
            <a:endParaRPr lang="en-GB" dirty="0" smtClean="0"/>
          </a:p>
          <a:p>
            <a:r>
              <a:rPr lang="en-GB" dirty="0" smtClean="0"/>
              <a:t>Paired </a:t>
            </a:r>
            <a:r>
              <a:rPr lang="en-GB" dirty="0"/>
              <a:t>reading </a:t>
            </a:r>
            <a:endParaRPr lang="en-GB" dirty="0" smtClean="0"/>
          </a:p>
          <a:p>
            <a:r>
              <a:rPr lang="en-GB" dirty="0" smtClean="0"/>
              <a:t>Independent </a:t>
            </a:r>
            <a:r>
              <a:rPr lang="en-GB" dirty="0"/>
              <a:t>reading </a:t>
            </a:r>
            <a:endParaRPr lang="en-GB" dirty="0" smtClean="0"/>
          </a:p>
          <a:p>
            <a:r>
              <a:rPr lang="en-GB" dirty="0" smtClean="0"/>
              <a:t>Focused </a:t>
            </a:r>
            <a:r>
              <a:rPr lang="en-GB" dirty="0"/>
              <a:t>reading activities </a:t>
            </a:r>
            <a:endParaRPr lang="en-GB" dirty="0" smtClean="0"/>
          </a:p>
          <a:p>
            <a:r>
              <a:rPr lang="en-GB" dirty="0" smtClean="0"/>
              <a:t>Reading </a:t>
            </a:r>
            <a:r>
              <a:rPr lang="en-GB" dirty="0"/>
              <a:t>across the curriculum </a:t>
            </a:r>
            <a:endParaRPr lang="en-GB" dirty="0" smtClean="0"/>
          </a:p>
          <a:p>
            <a:r>
              <a:rPr lang="en-GB" dirty="0" smtClean="0"/>
              <a:t>Class </a:t>
            </a:r>
            <a:r>
              <a:rPr lang="en-GB" dirty="0"/>
              <a:t>novels and stories </a:t>
            </a:r>
            <a:endParaRPr lang="en-GB" dirty="0" smtClean="0"/>
          </a:p>
          <a:p>
            <a:endParaRPr lang="en-GB" dirty="0"/>
          </a:p>
          <a:p>
            <a:pPr marL="0" indent="0">
              <a:buNone/>
            </a:pPr>
            <a:r>
              <a:rPr lang="en-GB" dirty="0" smtClean="0"/>
              <a:t>The </a:t>
            </a:r>
            <a:r>
              <a:rPr lang="en-GB" dirty="0"/>
              <a:t>hearing of reading is NOT the teaching of reading</a:t>
            </a:r>
          </a:p>
        </p:txBody>
      </p:sp>
    </p:spTree>
    <p:extLst>
      <p:ext uri="{BB962C8B-B14F-4D97-AF65-F5344CB8AC3E}">
        <p14:creationId xmlns:p14="http://schemas.microsoft.com/office/powerpoint/2010/main" val="840248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Phonics</a:t>
            </a:r>
            <a:endParaRPr lang="en-GB" dirty="0"/>
          </a:p>
        </p:txBody>
      </p:sp>
      <p:sp>
        <p:nvSpPr>
          <p:cNvPr id="3" name="Content Placeholder 2"/>
          <p:cNvSpPr>
            <a:spLocks noGrp="1"/>
          </p:cNvSpPr>
          <p:nvPr>
            <p:ph idx="1"/>
          </p:nvPr>
        </p:nvSpPr>
        <p:spPr>
          <a:xfrm>
            <a:off x="2933700" y="2438400"/>
            <a:ext cx="8770571" cy="3895898"/>
          </a:xfrm>
        </p:spPr>
        <p:txBody>
          <a:bodyPr>
            <a:normAutofit fontScale="92500"/>
          </a:bodyPr>
          <a:lstStyle/>
          <a:p>
            <a:r>
              <a:rPr lang="en-GB" dirty="0"/>
              <a:t>Monster Phonics is an enhanced systematic synthetic phonics scheme. </a:t>
            </a:r>
          </a:p>
          <a:p>
            <a:r>
              <a:rPr lang="en-GB" dirty="0" smtClean="0"/>
              <a:t>It </a:t>
            </a:r>
            <a:r>
              <a:rPr lang="en-GB" dirty="0"/>
              <a:t>teaches phonics in a comprehensive structured progression but provides additional multi-sensory support to make learning more memorable and </a:t>
            </a:r>
            <a:r>
              <a:rPr lang="en-GB" dirty="0" smtClean="0"/>
              <a:t>engaging.</a:t>
            </a:r>
          </a:p>
          <a:p>
            <a:r>
              <a:rPr lang="en-GB" dirty="0" smtClean="0"/>
              <a:t>It </a:t>
            </a:r>
            <a:r>
              <a:rPr lang="en-GB" dirty="0"/>
              <a:t>uses colour coding and monster sound cues to support learning when children encounter long vowels, silent letters, and tricky letters. </a:t>
            </a:r>
            <a:endParaRPr lang="en-GB" dirty="0" smtClean="0"/>
          </a:p>
          <a:p>
            <a:r>
              <a:rPr lang="en-GB" dirty="0" smtClean="0"/>
              <a:t>This </a:t>
            </a:r>
            <a:r>
              <a:rPr lang="en-GB" dirty="0"/>
              <a:t>additional support is used consistently and then cleverly phased out, creating confident independent </a:t>
            </a:r>
            <a:r>
              <a:rPr lang="en-GB" dirty="0" smtClean="0"/>
              <a:t>readers. </a:t>
            </a:r>
          </a:p>
          <a:p>
            <a:r>
              <a:rPr lang="en-GB" dirty="0" smtClean="0"/>
              <a:t>It’s </a:t>
            </a:r>
            <a:r>
              <a:rPr lang="en-GB" dirty="0"/>
              <a:t>not just about the colours; the monsters themselves each represent a sound which brings phonics to life. This creates engagement, and speeds up the learning process for everyone.</a:t>
            </a:r>
          </a:p>
        </p:txBody>
      </p:sp>
      <p:pic>
        <p:nvPicPr>
          <p:cNvPr id="2052" name="Picture 4" descr="Monster Phon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407" y="568345"/>
            <a:ext cx="3810000" cy="1028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861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Reception</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291754" y="1296811"/>
            <a:ext cx="8472590" cy="5934682"/>
          </a:xfrm>
          <a:prstGeom prst="rect">
            <a:avLst/>
          </a:prstGeom>
        </p:spPr>
      </p:pic>
    </p:spTree>
    <p:extLst>
      <p:ext uri="{BB962C8B-B14F-4D97-AF65-F5344CB8AC3E}">
        <p14:creationId xmlns:p14="http://schemas.microsoft.com/office/powerpoint/2010/main" val="2317342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1</a:t>
            </a:r>
            <a:endParaRPr lang="en-GB" dirty="0"/>
          </a:p>
        </p:txBody>
      </p:sp>
      <p:pic>
        <p:nvPicPr>
          <p:cNvPr id="4" name="Content Placeholder 3"/>
          <p:cNvPicPr>
            <a:picLocks noGrp="1" noChangeAspect="1"/>
          </p:cNvPicPr>
          <p:nvPr>
            <p:ph idx="1"/>
          </p:nvPr>
        </p:nvPicPr>
        <p:blipFill>
          <a:blip r:embed="rId2"/>
          <a:stretch>
            <a:fillRect/>
          </a:stretch>
        </p:blipFill>
        <p:spPr>
          <a:xfrm>
            <a:off x="3657600" y="1297063"/>
            <a:ext cx="8046671" cy="5623860"/>
          </a:xfrm>
          <a:prstGeom prst="rect">
            <a:avLst/>
          </a:prstGeom>
        </p:spPr>
      </p:pic>
    </p:spTree>
    <p:extLst>
      <p:ext uri="{BB962C8B-B14F-4D97-AF65-F5344CB8AC3E}">
        <p14:creationId xmlns:p14="http://schemas.microsoft.com/office/powerpoint/2010/main" val="899753059"/>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1aa10d77-78c0-4589-baf0-c6d1f36aba0c" xsi:nil="true"/>
    <_activity xmlns="1aa10d77-78c0-4589-baf0-c6d1f36aba0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827B584EB5234EAC26D21ED492A6D1" ma:contentTypeVersion="18" ma:contentTypeDescription="Create a new document." ma:contentTypeScope="" ma:versionID="5dcbebee5fcb763609f35d8a254f28cd">
  <xsd:schema xmlns:xsd="http://www.w3.org/2001/XMLSchema" xmlns:xs="http://www.w3.org/2001/XMLSchema" xmlns:p="http://schemas.microsoft.com/office/2006/metadata/properties" xmlns:ns3="1aa10d77-78c0-4589-baf0-c6d1f36aba0c" xmlns:ns4="4c5437a0-462a-4b50-a6da-2aad0344cf1d" targetNamespace="http://schemas.microsoft.com/office/2006/metadata/properties" ma:root="true" ma:fieldsID="1665977a352712f8c932039c20a31261" ns3:_="" ns4:_="">
    <xsd:import namespace="1aa10d77-78c0-4589-baf0-c6d1f36aba0c"/>
    <xsd:import namespace="4c5437a0-462a-4b50-a6da-2aad0344cf1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a10d77-78c0-4589-baf0-c6d1f36aba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5437a0-462a-4b50-a6da-2aad0344cf1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28C3E1-D10B-4426-B05E-8E1CAFF03C24}">
  <ds:schemaRefs>
    <ds:schemaRef ds:uri="http://schemas.microsoft.com/sharepoint/v3/contenttype/forms"/>
  </ds:schemaRefs>
</ds:datastoreItem>
</file>

<file path=customXml/itemProps2.xml><?xml version="1.0" encoding="utf-8"?>
<ds:datastoreItem xmlns:ds="http://schemas.openxmlformats.org/officeDocument/2006/customXml" ds:itemID="{079290C9-6505-4B77-B628-A44276CB9D85}">
  <ds:schemaRef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4c5437a0-462a-4b50-a6da-2aad0344cf1d"/>
    <ds:schemaRef ds:uri="1aa10d77-78c0-4589-baf0-c6d1f36aba0c"/>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A60BB1F4-8CD1-413E-AAB4-2F165C70CE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a10d77-78c0-4589-baf0-c6d1f36aba0c"/>
    <ds:schemaRef ds:uri="4c5437a0-462a-4b50-a6da-2aad0344c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Feathered design</Template>
  <TotalTime>0</TotalTime>
  <Words>1297</Words>
  <Application>Microsoft Office PowerPoint</Application>
  <PresentationFormat>Widescreen</PresentationFormat>
  <Paragraphs>113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Century Schoolbook</vt:lpstr>
      <vt:lpstr>Corbel</vt:lpstr>
      <vt:lpstr>Feathered</vt:lpstr>
      <vt:lpstr>Reading at The Priors School</vt:lpstr>
      <vt:lpstr>Reading</vt:lpstr>
      <vt:lpstr>The ‘POWER’ of reading</vt:lpstr>
      <vt:lpstr>Why is reading important?</vt:lpstr>
      <vt:lpstr>What is reading?</vt:lpstr>
      <vt:lpstr>Reading in school</vt:lpstr>
      <vt:lpstr>Phonics</vt:lpstr>
      <vt:lpstr>Reception</vt:lpstr>
      <vt:lpstr>Year 1</vt:lpstr>
      <vt:lpstr>Year 2</vt:lpstr>
      <vt:lpstr>Department for Education Reading Framework</vt:lpstr>
      <vt:lpstr>What does this mean for us?</vt:lpstr>
      <vt:lpstr>Reading for pleasure</vt:lpstr>
      <vt:lpstr>Class lists</vt:lpstr>
      <vt:lpstr>Robins and Starlings</vt:lpstr>
      <vt:lpstr>Kingfishers and Owls</vt:lpstr>
      <vt:lpstr>My child struggles with reading</vt:lpstr>
      <vt:lpstr>My child is a great reader – are you holding them back?</vt:lpstr>
      <vt:lpstr>How can you help your child?</vt:lpstr>
      <vt:lpstr>Time for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2024-09-21T18:34:39Z</dcterms:created>
  <dcterms:modified xsi:type="dcterms:W3CDTF">2024-09-23T07:29:55Z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0x01010098827B584EB5234EAC26D21ED492A6D1</vt:lpwstr>
  </property>
</Properties>
</file>